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</p:sldIdLst>
  <p:sldSz cx="9144000" cy="5143500" type="screen16x9"/>
  <p:notesSz cx="6858000" cy="9144000"/>
  <p:embeddedFontLst>
    <p:embeddedFont>
      <p:font typeface="Cabin" panose="02010600030101010101" charset="0"/>
      <p:regular r:id="rId118"/>
      <p:bold r:id="rId119"/>
      <p:italic r:id="rId120"/>
      <p:boldItalic r:id="rId121"/>
    </p:embeddedFont>
    <p:embeddedFont>
      <p:font typeface="Caudex" panose="02010600030101010101" charset="2"/>
      <p:regular r:id="rId122"/>
      <p:bold r:id="rId123"/>
      <p:italic r:id="rId124"/>
      <p:boldItalic r:id="rId125"/>
    </p:embeddedFont>
    <p:embeddedFont>
      <p:font typeface="EB Garamond" panose="00000500000000000000" pitchFamily="2" charset="0"/>
      <p:regular r:id="rId126"/>
      <p:bold r:id="rId127"/>
      <p:italic r:id="rId128"/>
      <p:boldItalic r:id="rId129"/>
    </p:embeddedFont>
    <p:embeddedFont>
      <p:font typeface="Raleway" pitchFamily="2" charset="0"/>
      <p:regular r:id="rId130"/>
      <p:bold r:id="rId131"/>
      <p:italic r:id="rId132"/>
      <p:boldItalic r:id="rId133"/>
    </p:embeddedFont>
    <p:embeddedFont>
      <p:font typeface="Roboto" panose="02000000000000000000" pitchFamily="2" charset="0"/>
      <p:regular r:id="rId134"/>
      <p:bold r:id="rId135"/>
      <p:italic r:id="rId136"/>
      <p:boldItalic r:id="rId137"/>
    </p:embeddedFont>
    <p:embeddedFont>
      <p:font typeface="Roboto Mono" panose="00000009000000000000" pitchFamily="49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5" roundtripDataSignature="AMtx7mj+ety29FwSiGQgU/ck0/K4jtaM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FE228-7BB1-4429-9B7F-217567C120C3}" v="6" dt="2024-12-15T02:18:59.004"/>
  </p1510:revLst>
</p1510:revInfo>
</file>

<file path=ppt/tableStyles.xml><?xml version="1.0" encoding="utf-8"?>
<a:tblStyleLst xmlns:a="http://schemas.openxmlformats.org/drawingml/2006/main" def="{9D72C67D-B522-4E07-81AE-C5506C03C33E}">
  <a:tblStyle styleId="{9D72C67D-B522-4E07-81AE-C5506C03C33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9303AD6-BCFE-4240-A6BE-7F35C65C2A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DE354B3-57B7-4C40-A3AA-6115BF5F8AC0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000FF"/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1.fntdata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134" Type="http://schemas.openxmlformats.org/officeDocument/2006/relationships/font" Target="fonts/font17.fntdata"/><Relationship Id="rId139" Type="http://schemas.openxmlformats.org/officeDocument/2006/relationships/font" Target="fonts/font2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font" Target="fonts/font1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3.fntdata"/><Relationship Id="rId14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3.fntdata"/><Relationship Id="rId135" Type="http://schemas.openxmlformats.org/officeDocument/2006/relationships/font" Target="fonts/font18.fntdata"/><Relationship Id="rId151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141" Type="http://schemas.openxmlformats.org/officeDocument/2006/relationships/font" Target="fonts/font24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4.fntdata"/><Relationship Id="rId136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9.fntdata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uowen Yan" userId="d56b992129c1ff8c" providerId="LiveId" clId="{216FE228-7BB1-4429-9B7F-217567C120C3}"/>
    <pc:docChg chg="undo custSel modSld">
      <pc:chgData name="Zhuowen Yan" userId="d56b992129c1ff8c" providerId="LiveId" clId="{216FE228-7BB1-4429-9B7F-217567C120C3}" dt="2024-12-15T02:25:53.983" v="99" actId="1076"/>
      <pc:docMkLst>
        <pc:docMk/>
      </pc:docMkLst>
      <pc:sldChg chg="addSp modSp mod modNotes">
        <pc:chgData name="Zhuowen Yan" userId="d56b992129c1ff8c" providerId="LiveId" clId="{216FE228-7BB1-4429-9B7F-217567C120C3}" dt="2024-12-15T02:20:42.938" v="73" actId="20577"/>
        <pc:sldMkLst>
          <pc:docMk/>
          <pc:sldMk cId="0" sldId="260"/>
        </pc:sldMkLst>
        <pc:spChg chg="mod">
          <ac:chgData name="Zhuowen Yan" userId="d56b992129c1ff8c" providerId="LiveId" clId="{216FE228-7BB1-4429-9B7F-217567C120C3}" dt="2024-12-15T02:20:42.938" v="73" actId="20577"/>
          <ac:spMkLst>
            <pc:docMk/>
            <pc:sldMk cId="0" sldId="260"/>
            <ac:spMk id="648" creationId="{00000000-0000-0000-0000-000000000000}"/>
          </ac:spMkLst>
        </pc:spChg>
        <pc:picChg chg="add mod">
          <ac:chgData name="Zhuowen Yan" userId="d56b992129c1ff8c" providerId="LiveId" clId="{216FE228-7BB1-4429-9B7F-217567C120C3}" dt="2024-12-15T02:19:01.292" v="11" actId="1076"/>
          <ac:picMkLst>
            <pc:docMk/>
            <pc:sldMk cId="0" sldId="260"/>
            <ac:picMk id="2" creationId="{CBE2A9AE-745F-06AB-F167-B15663F3263A}"/>
          </ac:picMkLst>
        </pc:picChg>
      </pc:sldChg>
      <pc:sldChg chg="modSp mod">
        <pc:chgData name="Zhuowen Yan" userId="d56b992129c1ff8c" providerId="LiveId" clId="{216FE228-7BB1-4429-9B7F-217567C120C3}" dt="2024-12-15T02:21:06.269" v="75" actId="1036"/>
        <pc:sldMkLst>
          <pc:docMk/>
          <pc:sldMk cId="0" sldId="265"/>
        </pc:sldMkLst>
        <pc:spChg chg="mod">
          <ac:chgData name="Zhuowen Yan" userId="d56b992129c1ff8c" providerId="LiveId" clId="{216FE228-7BB1-4429-9B7F-217567C120C3}" dt="2024-12-15T02:21:06.269" v="75" actId="1036"/>
          <ac:spMkLst>
            <pc:docMk/>
            <pc:sldMk cId="0" sldId="265"/>
            <ac:spMk id="691" creationId="{00000000-0000-0000-0000-000000000000}"/>
          </ac:spMkLst>
        </pc:spChg>
      </pc:sldChg>
      <pc:sldChg chg="modSp mod">
        <pc:chgData name="Zhuowen Yan" userId="d56b992129c1ff8c" providerId="LiveId" clId="{216FE228-7BB1-4429-9B7F-217567C120C3}" dt="2024-12-15T02:21:25.036" v="76" actId="6549"/>
        <pc:sldMkLst>
          <pc:docMk/>
          <pc:sldMk cId="0" sldId="269"/>
        </pc:sldMkLst>
        <pc:spChg chg="mod">
          <ac:chgData name="Zhuowen Yan" userId="d56b992129c1ff8c" providerId="LiveId" clId="{216FE228-7BB1-4429-9B7F-217567C120C3}" dt="2024-12-15T02:21:25.036" v="76" actId="6549"/>
          <ac:spMkLst>
            <pc:docMk/>
            <pc:sldMk cId="0" sldId="269"/>
            <ac:spMk id="739" creationId="{00000000-0000-0000-0000-000000000000}"/>
          </ac:spMkLst>
        </pc:spChg>
      </pc:sldChg>
      <pc:sldChg chg="modSp mod">
        <pc:chgData name="Zhuowen Yan" userId="d56b992129c1ff8c" providerId="LiveId" clId="{216FE228-7BB1-4429-9B7F-217567C120C3}" dt="2024-12-15T02:22:27.687" v="82" actId="20577"/>
        <pc:sldMkLst>
          <pc:docMk/>
          <pc:sldMk cId="0" sldId="304"/>
        </pc:sldMkLst>
        <pc:graphicFrameChg chg="modGraphic">
          <ac:chgData name="Zhuowen Yan" userId="d56b992129c1ff8c" providerId="LiveId" clId="{216FE228-7BB1-4429-9B7F-217567C120C3}" dt="2024-12-15T02:22:27.687" v="82" actId="20577"/>
          <ac:graphicFrameMkLst>
            <pc:docMk/>
            <pc:sldMk cId="0" sldId="304"/>
            <ac:graphicFrameMk id="1021" creationId="{00000000-0000-0000-0000-000000000000}"/>
          </ac:graphicFrameMkLst>
        </pc:graphicFrameChg>
      </pc:sldChg>
      <pc:sldChg chg="addSp modSp mod">
        <pc:chgData name="Zhuowen Yan" userId="d56b992129c1ff8c" providerId="LiveId" clId="{216FE228-7BB1-4429-9B7F-217567C120C3}" dt="2024-12-15T02:18:12.470" v="2" actId="14100"/>
        <pc:sldMkLst>
          <pc:docMk/>
          <pc:sldMk cId="0" sldId="308"/>
        </pc:sldMkLst>
        <pc:picChg chg="add mod">
          <ac:chgData name="Zhuowen Yan" userId="d56b992129c1ff8c" providerId="LiveId" clId="{216FE228-7BB1-4429-9B7F-217567C120C3}" dt="2024-12-15T02:18:12.470" v="2" actId="14100"/>
          <ac:picMkLst>
            <pc:docMk/>
            <pc:sldMk cId="0" sldId="308"/>
            <ac:picMk id="3" creationId="{B8D3D16F-9DE8-8180-A236-CC99E1564F48}"/>
          </ac:picMkLst>
        </pc:picChg>
      </pc:sldChg>
      <pc:sldChg chg="addSp modSp mod modNotes">
        <pc:chgData name="Zhuowen Yan" userId="d56b992129c1ff8c" providerId="LiveId" clId="{216FE228-7BB1-4429-9B7F-217567C120C3}" dt="2024-12-15T02:18:27.108" v="4" actId="1076"/>
        <pc:sldMkLst>
          <pc:docMk/>
          <pc:sldMk cId="0" sldId="327"/>
        </pc:sldMkLst>
        <pc:picChg chg="add mod">
          <ac:chgData name="Zhuowen Yan" userId="d56b992129c1ff8c" providerId="LiveId" clId="{216FE228-7BB1-4429-9B7F-217567C120C3}" dt="2024-12-15T02:18:27.108" v="4" actId="1076"/>
          <ac:picMkLst>
            <pc:docMk/>
            <pc:sldMk cId="0" sldId="327"/>
            <ac:picMk id="2" creationId="{DC4D6D79-A34D-BCD7-9799-AA4B2AAD459C}"/>
          </ac:picMkLst>
        </pc:picChg>
      </pc:sldChg>
      <pc:sldChg chg="addSp modSp mod modNotes">
        <pc:chgData name="Zhuowen Yan" userId="d56b992129c1ff8c" providerId="LiveId" clId="{216FE228-7BB1-4429-9B7F-217567C120C3}" dt="2024-12-15T02:18:43.763" v="9" actId="1076"/>
        <pc:sldMkLst>
          <pc:docMk/>
          <pc:sldMk cId="0" sldId="329"/>
        </pc:sldMkLst>
        <pc:picChg chg="add mod">
          <ac:chgData name="Zhuowen Yan" userId="d56b992129c1ff8c" providerId="LiveId" clId="{216FE228-7BB1-4429-9B7F-217567C120C3}" dt="2024-12-15T02:18:32.463" v="5"/>
          <ac:picMkLst>
            <pc:docMk/>
            <pc:sldMk cId="0" sldId="329"/>
            <ac:picMk id="2" creationId="{2FAFA437-24FE-40EB-D7FD-C8DA64CFF649}"/>
          </ac:picMkLst>
        </pc:picChg>
        <pc:picChg chg="add mod">
          <ac:chgData name="Zhuowen Yan" userId="d56b992129c1ff8c" providerId="LiveId" clId="{216FE228-7BB1-4429-9B7F-217567C120C3}" dt="2024-12-15T02:18:43.763" v="9" actId="1076"/>
          <ac:picMkLst>
            <pc:docMk/>
            <pc:sldMk cId="0" sldId="329"/>
            <ac:picMk id="3" creationId="{214854B3-8C58-AA34-9B96-905A131A87B6}"/>
          </ac:picMkLst>
        </pc:picChg>
        <pc:picChg chg="mod">
          <ac:chgData name="Zhuowen Yan" userId="d56b992129c1ff8c" providerId="LiveId" clId="{216FE228-7BB1-4429-9B7F-217567C120C3}" dt="2024-12-15T02:18:34.827" v="7" actId="1076"/>
          <ac:picMkLst>
            <pc:docMk/>
            <pc:sldMk cId="0" sldId="329"/>
            <ac:picMk id="1208" creationId="{00000000-0000-0000-0000-000000000000}"/>
          </ac:picMkLst>
        </pc:picChg>
      </pc:sldChg>
      <pc:sldChg chg="modSp mod">
        <pc:chgData name="Zhuowen Yan" userId="d56b992129c1ff8c" providerId="LiveId" clId="{216FE228-7BB1-4429-9B7F-217567C120C3}" dt="2024-12-15T02:24:27.360" v="85" actId="1076"/>
        <pc:sldMkLst>
          <pc:docMk/>
          <pc:sldMk cId="0" sldId="345"/>
        </pc:sldMkLst>
        <pc:spChg chg="mod">
          <ac:chgData name="Zhuowen Yan" userId="d56b992129c1ff8c" providerId="LiveId" clId="{216FE228-7BB1-4429-9B7F-217567C120C3}" dt="2024-12-15T02:24:21.846" v="84" actId="1076"/>
          <ac:spMkLst>
            <pc:docMk/>
            <pc:sldMk cId="0" sldId="345"/>
            <ac:spMk id="1325" creationId="{00000000-0000-0000-0000-000000000000}"/>
          </ac:spMkLst>
        </pc:spChg>
        <pc:graphicFrameChg chg="mod">
          <ac:chgData name="Zhuowen Yan" userId="d56b992129c1ff8c" providerId="LiveId" clId="{216FE228-7BB1-4429-9B7F-217567C120C3}" dt="2024-12-15T02:24:27.360" v="85" actId="1076"/>
          <ac:graphicFrameMkLst>
            <pc:docMk/>
            <pc:sldMk cId="0" sldId="345"/>
            <ac:graphicFrameMk id="1326" creationId="{00000000-0000-0000-0000-000000000000}"/>
          </ac:graphicFrameMkLst>
        </pc:graphicFrameChg>
      </pc:sldChg>
      <pc:sldChg chg="modSp mod">
        <pc:chgData name="Zhuowen Yan" userId="d56b992129c1ff8c" providerId="LiveId" clId="{216FE228-7BB1-4429-9B7F-217567C120C3}" dt="2024-12-15T02:24:39.462" v="87" actId="1076"/>
        <pc:sldMkLst>
          <pc:docMk/>
          <pc:sldMk cId="0" sldId="346"/>
        </pc:sldMkLst>
        <pc:spChg chg="mod">
          <ac:chgData name="Zhuowen Yan" userId="d56b992129c1ff8c" providerId="LiveId" clId="{216FE228-7BB1-4429-9B7F-217567C120C3}" dt="2024-12-15T02:24:36.517" v="86" actId="1076"/>
          <ac:spMkLst>
            <pc:docMk/>
            <pc:sldMk cId="0" sldId="346"/>
            <ac:spMk id="1334" creationId="{00000000-0000-0000-0000-000000000000}"/>
          </ac:spMkLst>
        </pc:spChg>
        <pc:graphicFrameChg chg="mod">
          <ac:chgData name="Zhuowen Yan" userId="d56b992129c1ff8c" providerId="LiveId" clId="{216FE228-7BB1-4429-9B7F-217567C120C3}" dt="2024-12-15T02:24:39.462" v="87" actId="1076"/>
          <ac:graphicFrameMkLst>
            <pc:docMk/>
            <pc:sldMk cId="0" sldId="346"/>
            <ac:graphicFrameMk id="1335" creationId="{00000000-0000-0000-0000-000000000000}"/>
          </ac:graphicFrameMkLst>
        </pc:graphicFrameChg>
      </pc:sldChg>
      <pc:sldChg chg="modSp mod">
        <pc:chgData name="Zhuowen Yan" userId="d56b992129c1ff8c" providerId="LiveId" clId="{216FE228-7BB1-4429-9B7F-217567C120C3}" dt="2024-12-15T02:24:44.087" v="88" actId="1076"/>
        <pc:sldMkLst>
          <pc:docMk/>
          <pc:sldMk cId="0" sldId="347"/>
        </pc:sldMkLst>
        <pc:graphicFrameChg chg="mod">
          <ac:chgData name="Zhuowen Yan" userId="d56b992129c1ff8c" providerId="LiveId" clId="{216FE228-7BB1-4429-9B7F-217567C120C3}" dt="2024-12-15T02:24:44.087" v="88" actId="1076"/>
          <ac:graphicFrameMkLst>
            <pc:docMk/>
            <pc:sldMk cId="0" sldId="347"/>
            <ac:graphicFrameMk id="1344" creationId="{00000000-0000-0000-0000-000000000000}"/>
          </ac:graphicFrameMkLst>
        </pc:graphicFrameChg>
      </pc:sldChg>
      <pc:sldChg chg="modSp mod">
        <pc:chgData name="Zhuowen Yan" userId="d56b992129c1ff8c" providerId="LiveId" clId="{216FE228-7BB1-4429-9B7F-217567C120C3}" dt="2024-12-15T02:24:49.875" v="89" actId="1076"/>
        <pc:sldMkLst>
          <pc:docMk/>
          <pc:sldMk cId="0" sldId="348"/>
        </pc:sldMkLst>
        <pc:graphicFrameChg chg="mod">
          <ac:chgData name="Zhuowen Yan" userId="d56b992129c1ff8c" providerId="LiveId" clId="{216FE228-7BB1-4429-9B7F-217567C120C3}" dt="2024-12-15T02:24:49.875" v="89" actId="1076"/>
          <ac:graphicFrameMkLst>
            <pc:docMk/>
            <pc:sldMk cId="0" sldId="348"/>
            <ac:graphicFrameMk id="1353" creationId="{00000000-0000-0000-0000-000000000000}"/>
          </ac:graphicFrameMkLst>
        </pc:graphicFrameChg>
      </pc:sldChg>
      <pc:sldChg chg="modSp mod">
        <pc:chgData name="Zhuowen Yan" userId="d56b992129c1ff8c" providerId="LiveId" clId="{216FE228-7BB1-4429-9B7F-217567C120C3}" dt="2024-12-15T02:24:59.881" v="90" actId="1076"/>
        <pc:sldMkLst>
          <pc:docMk/>
          <pc:sldMk cId="0" sldId="351"/>
        </pc:sldMkLst>
        <pc:graphicFrameChg chg="mod">
          <ac:chgData name="Zhuowen Yan" userId="d56b992129c1ff8c" providerId="LiveId" clId="{216FE228-7BB1-4429-9B7F-217567C120C3}" dt="2024-12-15T02:24:59.881" v="90" actId="1076"/>
          <ac:graphicFrameMkLst>
            <pc:docMk/>
            <pc:sldMk cId="0" sldId="351"/>
            <ac:graphicFrameMk id="1380" creationId="{00000000-0000-0000-0000-000000000000}"/>
          </ac:graphicFrameMkLst>
        </pc:graphicFrameChg>
      </pc:sldChg>
      <pc:sldChg chg="modSp mod">
        <pc:chgData name="Zhuowen Yan" userId="d56b992129c1ff8c" providerId="LiveId" clId="{216FE228-7BB1-4429-9B7F-217567C120C3}" dt="2024-12-15T02:25:14.059" v="93" actId="1076"/>
        <pc:sldMkLst>
          <pc:docMk/>
          <pc:sldMk cId="0" sldId="353"/>
        </pc:sldMkLst>
        <pc:spChg chg="mod">
          <ac:chgData name="Zhuowen Yan" userId="d56b992129c1ff8c" providerId="LiveId" clId="{216FE228-7BB1-4429-9B7F-217567C120C3}" dt="2024-12-15T02:25:14.059" v="93" actId="1076"/>
          <ac:spMkLst>
            <pc:docMk/>
            <pc:sldMk cId="0" sldId="353"/>
            <ac:spMk id="1397" creationId="{00000000-0000-0000-0000-000000000000}"/>
          </ac:spMkLst>
        </pc:spChg>
        <pc:graphicFrameChg chg="mod">
          <ac:chgData name="Zhuowen Yan" userId="d56b992129c1ff8c" providerId="LiveId" clId="{216FE228-7BB1-4429-9B7F-217567C120C3}" dt="2024-12-15T02:25:08.976" v="92" actId="1076"/>
          <ac:graphicFrameMkLst>
            <pc:docMk/>
            <pc:sldMk cId="0" sldId="353"/>
            <ac:graphicFrameMk id="1398" creationId="{00000000-0000-0000-0000-000000000000}"/>
          </ac:graphicFrameMkLst>
        </pc:graphicFrameChg>
      </pc:sldChg>
      <pc:sldChg chg="modSp mod">
        <pc:chgData name="Zhuowen Yan" userId="d56b992129c1ff8c" providerId="LiveId" clId="{216FE228-7BB1-4429-9B7F-217567C120C3}" dt="2024-12-15T02:25:27.531" v="94" actId="1076"/>
        <pc:sldMkLst>
          <pc:docMk/>
          <pc:sldMk cId="0" sldId="357"/>
        </pc:sldMkLst>
        <pc:graphicFrameChg chg="mod">
          <ac:chgData name="Zhuowen Yan" userId="d56b992129c1ff8c" providerId="LiveId" clId="{216FE228-7BB1-4429-9B7F-217567C120C3}" dt="2024-12-15T02:25:27.531" v="94" actId="1076"/>
          <ac:graphicFrameMkLst>
            <pc:docMk/>
            <pc:sldMk cId="0" sldId="357"/>
            <ac:graphicFrameMk id="1434" creationId="{00000000-0000-0000-0000-000000000000}"/>
          </ac:graphicFrameMkLst>
        </pc:graphicFrameChg>
      </pc:sldChg>
      <pc:sldChg chg="modSp mod">
        <pc:chgData name="Zhuowen Yan" userId="d56b992129c1ff8c" providerId="LiveId" clId="{216FE228-7BB1-4429-9B7F-217567C120C3}" dt="2024-12-15T02:25:31.907" v="95" actId="1076"/>
        <pc:sldMkLst>
          <pc:docMk/>
          <pc:sldMk cId="0" sldId="358"/>
        </pc:sldMkLst>
        <pc:graphicFrameChg chg="mod">
          <ac:chgData name="Zhuowen Yan" userId="d56b992129c1ff8c" providerId="LiveId" clId="{216FE228-7BB1-4429-9B7F-217567C120C3}" dt="2024-12-15T02:25:31.907" v="95" actId="1076"/>
          <ac:graphicFrameMkLst>
            <pc:docMk/>
            <pc:sldMk cId="0" sldId="358"/>
            <ac:graphicFrameMk id="1443" creationId="{00000000-0000-0000-0000-000000000000}"/>
          </ac:graphicFrameMkLst>
        </pc:graphicFrameChg>
      </pc:sldChg>
      <pc:sldChg chg="modSp mod">
        <pc:chgData name="Zhuowen Yan" userId="d56b992129c1ff8c" providerId="LiveId" clId="{216FE228-7BB1-4429-9B7F-217567C120C3}" dt="2024-12-15T02:25:36.427" v="96" actId="1076"/>
        <pc:sldMkLst>
          <pc:docMk/>
          <pc:sldMk cId="0" sldId="359"/>
        </pc:sldMkLst>
        <pc:graphicFrameChg chg="mod">
          <ac:chgData name="Zhuowen Yan" userId="d56b992129c1ff8c" providerId="LiveId" clId="{216FE228-7BB1-4429-9B7F-217567C120C3}" dt="2024-12-15T02:25:36.427" v="96" actId="1076"/>
          <ac:graphicFrameMkLst>
            <pc:docMk/>
            <pc:sldMk cId="0" sldId="359"/>
            <ac:graphicFrameMk id="1452" creationId="{00000000-0000-0000-0000-000000000000}"/>
          </ac:graphicFrameMkLst>
        </pc:graphicFrameChg>
      </pc:sldChg>
      <pc:sldChg chg="modSp mod">
        <pc:chgData name="Zhuowen Yan" userId="d56b992129c1ff8c" providerId="LiveId" clId="{216FE228-7BB1-4429-9B7F-217567C120C3}" dt="2024-12-15T02:25:44.612" v="97" actId="1076"/>
        <pc:sldMkLst>
          <pc:docMk/>
          <pc:sldMk cId="0" sldId="363"/>
        </pc:sldMkLst>
        <pc:graphicFrameChg chg="mod">
          <ac:chgData name="Zhuowen Yan" userId="d56b992129c1ff8c" providerId="LiveId" clId="{216FE228-7BB1-4429-9B7F-217567C120C3}" dt="2024-12-15T02:25:44.612" v="97" actId="1076"/>
          <ac:graphicFrameMkLst>
            <pc:docMk/>
            <pc:sldMk cId="0" sldId="363"/>
            <ac:graphicFrameMk id="1488" creationId="{00000000-0000-0000-0000-000000000000}"/>
          </ac:graphicFrameMkLst>
        </pc:graphicFrameChg>
      </pc:sldChg>
      <pc:sldChg chg="modSp mod">
        <pc:chgData name="Zhuowen Yan" userId="d56b992129c1ff8c" providerId="LiveId" clId="{216FE228-7BB1-4429-9B7F-217567C120C3}" dt="2024-12-15T02:25:53.983" v="99" actId="1076"/>
        <pc:sldMkLst>
          <pc:docMk/>
          <pc:sldMk cId="0" sldId="366"/>
        </pc:sldMkLst>
        <pc:picChg chg="mod">
          <ac:chgData name="Zhuowen Yan" userId="d56b992129c1ff8c" providerId="LiveId" clId="{216FE228-7BB1-4429-9B7F-217567C120C3}" dt="2024-12-15T02:25:51.521" v="98" actId="1076"/>
          <ac:picMkLst>
            <pc:docMk/>
            <pc:sldMk cId="0" sldId="366"/>
            <ac:picMk id="1514" creationId="{00000000-0000-0000-0000-000000000000}"/>
          </ac:picMkLst>
        </pc:picChg>
        <pc:picChg chg="mod">
          <ac:chgData name="Zhuowen Yan" userId="d56b992129c1ff8c" providerId="LiveId" clId="{216FE228-7BB1-4429-9B7F-217567C120C3}" dt="2024-12-15T02:25:53.983" v="99" actId="1076"/>
          <ac:picMkLst>
            <pc:docMk/>
            <pc:sldMk cId="0" sldId="366"/>
            <ac:picMk id="151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0e183d0b0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g30e183d0b0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31ebfe2e680_3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0" name="Google Shape;1410;g31ebfe2e680_3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1ebfe2e680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9" name="Google Shape;1419;g31ebfe2e680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1ebfe2e680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8" name="Google Shape;1428;g31ebfe2e680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1ebfe2e680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" name="Google Shape;1437;g31ebfe2e680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1ebfe2e680_3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6" name="Google Shape;1446;g31ebfe2e680_3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31ebfe2e680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5" name="Google Shape;1455;g31ebfe2e680_3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1ebfe2e680_3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4" name="Google Shape;1464;g31ebfe2e680_3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31ebfe2e680_3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3" name="Google Shape;1473;g31ebfe2e680_3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31ebfe2e680_3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2" name="Google Shape;1482;g31ebfe2e680_3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31ebfe2e680_3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1" name="Google Shape;1491;g31ebfe2e680_3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1ebfe2e680_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31ebfe2e680_8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1ebfe2e680_3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0" name="Google Shape;1500;g31ebfe2e680_3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0e183d0b06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9" name="Google Shape;1509;g30e183d0b06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31ebfe2e680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31ebfe2e680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05a6666d12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g305a6666d12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0e183d0b06_4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3" name="Google Shape;1533;g30e183d0b06_4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0e183d0b06_4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8" name="Google Shape;1538;g30e183d0b06_4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05a6666d1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5" name="Google Shape;715;g305a6666d1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05a6666d12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305a6666d12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5a6666d1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6" name="Google Shape;736;g305a6666d1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05a6666d1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g305a6666d1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1ebfe2e680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31ebfe2e680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0e183d0b06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30e183d0b06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ebfe2e68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31ebfe2e68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1ebfe2e68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31ebfe2e68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05a6666d1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305a6666d1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0e183d0b06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g30e183d0b06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0e183d0b0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g30e183d0b0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1ebfe2e680_1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g31ebfe2e680_1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0e183d0b0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" name="Google Shape;836;g30e183d0b0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0e183d0b06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6" name="Google Shape;846;g30e183d0b06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16f70e80b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g316f70e80b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1" name="Google Shape;8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1ebfe2e680_3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1ebfe2e680_3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0e183d0b06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g30e183d0b06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1ebfe2e680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1ebfe2e680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1ebfe2e680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1ebfe2e680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0e183d0b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7" name="Google Shape;897;g30e183d0b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0e183d0b0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30e183d0b0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0e183d0b0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30e183d0b0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1ebfe2e680_8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g31ebfe2e680_8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0e183d0b0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30e183d0b0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1ebfe2e680_8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g31ebfe2e680_8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0e183d0b0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g30e183d0b0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0e183d0b0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6" name="Google Shape;946;g30e183d0b0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05a6666d1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305a6666d1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0e183d0b06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g30e183d0b06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e183d0b0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g30e183d0b0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1ebfe2e680_8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7" name="Google Shape;967;g31ebfe2e680_8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1ebfe2e680_8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3" name="Google Shape;973;g31ebfe2e680_8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ebfe2e680_8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0" name="Google Shape;980;g31ebfe2e680_8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0e183d0b0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g30e183d0b0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16f70e80bc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5" name="Google Shape;995;g316f70e80bc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16f70e80bc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3" name="Google Shape;1003;g316f70e80bc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16f70e80bc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1" name="Google Shape;1011;g316f70e80bc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16f70e80bc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9" name="Google Shape;1019;g316f70e80bc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0e183d0b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30e183d0b0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16f70e80bc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7" name="Google Shape;1027;g316f70e80bc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16f70e80bc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5" name="Google Shape;1035;g316f70e80bc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6f70e80bc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3" name="Google Shape;1043;g316f70e80bc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16f70e80bc_1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1" name="Google Shape;1051;g316f70e80bc_1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16f70e80bc_1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9" name="Google Shape;1059;g316f70e80bc_1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1ebfe2e680_8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" name="Google Shape;1067;g31ebfe2e680_8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16f70e80bc_5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g316f70e80bc_5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16f70e80bc_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g316f70e80bc_3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0e183d0b0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9" name="Google Shape;1089;g30e183d0b0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1ebfe2e680_3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g31ebfe2e680_3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05a6666d1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g305a6666d1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1ebfe2e680_3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3" name="Google Shape;1103;g31ebfe2e680_3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16a5cc642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0" name="Google Shape;1110;g316a5cc642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16a5cc642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7" name="Google Shape;1117;g316a5cc642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0e183d0b0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g30e183d0b0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16a5cc642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1" name="Google Shape;1131;g316a5cc642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16a5cc642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g316a5cc642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16f70e80bc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5" name="Google Shape;1145;g316f70e80bc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16f70e80bc_5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Google Shape;1152;g316f70e80bc_5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1ebfe2e680_3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9" name="Google Shape;1159;g31ebfe2e680_3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1ebfe2e680_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6" name="Google Shape;1166;g31ebfe2e680_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05a6666d1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305a6666d1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1ebfe2e680_8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1ebfe2e680_8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1ebfe2e680_8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1ebfe2e680_8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1ebfe2e68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7" name="Google Shape;1187;g31ebfe2e68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0e183d0b0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5" name="Google Shape;1195;g30e183d0b0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0e183d0b0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2" name="Google Shape;1202;g30e183d0b0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0e183d0b06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g30e183d0b06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05a6666d1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g305a6666d12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30e183d0b06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4" name="Google Shape;1224;g30e183d0b06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0e183d0b06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1" name="Google Shape;1231;g30e183d0b06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8" name="Google Shape;123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16f70e80bc_1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g316f70e80bc_1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0e183d0b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4" name="Google Shape;1244;g30e183d0b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1ebfe2e680_1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31ebfe2e680_1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1ebfe2e680_1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31ebfe2e680_1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1ebfe2e680_1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1ebfe2e680_1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1ebfe2e680_1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1ebfe2e680_1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0e183d0b0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5" name="Google Shape;1275;g30e183d0b0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1ebfe2e680_9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4" name="Google Shape;1284;g31ebfe2e680_9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1ebfe2e680_9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3" name="Google Shape;1293;g31ebfe2e680_9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1ebfe2e680_9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g31ebfe2e680_9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1ebfe2e680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1" name="Google Shape;1311;g31ebfe2e680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0e183d0b0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30e183d0b0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1ebfe2e680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0" name="Google Shape;1320;g31ebfe2e680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1ebfe2e680_3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9" name="Google Shape;1329;g31ebfe2e680_3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1ebfe2e680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8" name="Google Shape;1338;g31ebfe2e680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1ebfe2e680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7" name="Google Shape;1347;g31ebfe2e680_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31ebfe2e680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6" name="Google Shape;1356;g31ebfe2e680_3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1ebfe2e680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5" name="Google Shape;1365;g31ebfe2e680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31ebfe2e680_3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4" name="Google Shape;1374;g31ebfe2e680_3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31ebfe2e680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g31ebfe2e680_3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31ebfe2e680_3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2" name="Google Shape;1392;g31ebfe2e680_3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31ebfe2e680_3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g31ebfe2e680_3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2"/>
          <p:cNvSpPr txBox="1">
            <a:spLocks noGrp="1"/>
          </p:cNvSpPr>
          <p:nvPr>
            <p:ph type="ctrTitle"/>
          </p:nvPr>
        </p:nvSpPr>
        <p:spPr>
          <a:xfrm>
            <a:off x="2463850" y="2696525"/>
            <a:ext cx="5965200" cy="1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subTitle" idx="1"/>
          </p:nvPr>
        </p:nvSpPr>
        <p:spPr>
          <a:xfrm>
            <a:off x="4069900" y="419900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42"/>
          <p:cNvGrpSpPr/>
          <p:nvPr/>
        </p:nvGrpSpPr>
        <p:grpSpPr>
          <a:xfrm>
            <a:off x="10" y="-100928"/>
            <a:ext cx="7814189" cy="4966035"/>
            <a:chOff x="10" y="-100928"/>
            <a:chExt cx="7814189" cy="4966035"/>
          </a:xfrm>
        </p:grpSpPr>
        <p:pic>
          <p:nvPicPr>
            <p:cNvPr id="13" name="Google Shape;13;p42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>
              <a:off x="3498688" y="52587"/>
              <a:ext cx="553930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42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>
              <a:off x="2431955" y="4327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42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>
              <a:off x="223000" y="198398"/>
              <a:ext cx="741900" cy="615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42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>
              <a:off x="281147" y="1967940"/>
              <a:ext cx="229556" cy="7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42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>
              <a:off x="10" y="1034708"/>
              <a:ext cx="510680" cy="56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42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>
              <a:off x="1446456" y="52567"/>
              <a:ext cx="635439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2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>
              <a:off x="5582675" y="-13956"/>
              <a:ext cx="741900" cy="615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2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>
              <a:off x="4297827" y="204770"/>
              <a:ext cx="385921" cy="33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2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6012421">
              <a:off x="6624935" y="-99538"/>
              <a:ext cx="229556" cy="7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2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>
              <a:off x="275399" y="2834658"/>
              <a:ext cx="637102" cy="89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2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8100000">
              <a:off x="4779356" y="30675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2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843290">
              <a:off x="267080" y="4077486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2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>
              <a:off x="7265274" y="29349"/>
              <a:ext cx="548925" cy="4708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55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931275" y="5688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subTitle" idx="1"/>
          </p:nvPr>
        </p:nvSpPr>
        <p:spPr>
          <a:xfrm>
            <a:off x="931275" y="11415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5"/>
          <p:cNvSpPr>
            <a:spLocks noGrp="1"/>
          </p:cNvSpPr>
          <p:nvPr>
            <p:ph type="pic" idx="2"/>
          </p:nvPr>
        </p:nvSpPr>
        <p:spPr>
          <a:xfrm>
            <a:off x="926050" y="1861395"/>
            <a:ext cx="4284000" cy="27471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55"/>
          <p:cNvSpPr>
            <a:spLocks noGrp="1"/>
          </p:cNvSpPr>
          <p:nvPr>
            <p:ph type="pic" idx="3"/>
          </p:nvPr>
        </p:nvSpPr>
        <p:spPr>
          <a:xfrm>
            <a:off x="5507825" y="535000"/>
            <a:ext cx="2710200" cy="40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6" name="Google Shape;226;p55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227" name="Google Shape;227;p55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228" name="Google Shape;228;p55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55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55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55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" name="Google Shape;232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4" name="Google Shape;234;p55"/>
            <p:cNvGrpSpPr/>
            <p:nvPr/>
          </p:nvGrpSpPr>
          <p:grpSpPr>
            <a:xfrm>
              <a:off x="-209525" y="433092"/>
              <a:ext cx="1113415" cy="4278214"/>
              <a:chOff x="-209525" y="433092"/>
              <a:chExt cx="1113415" cy="4278214"/>
            </a:xfrm>
          </p:grpSpPr>
          <p:pic>
            <p:nvPicPr>
              <p:cNvPr id="235" name="Google Shape;235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55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55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55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447456" flipH="1">
                <a:off x="385413" y="1601124"/>
                <a:ext cx="229601" cy="728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Google Shape;240;p55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Google Shape;241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7"/>
          <p:cNvSpPr txBox="1">
            <a:spLocks noGrp="1"/>
          </p:cNvSpPr>
          <p:nvPr>
            <p:ph type="subTitle" idx="1"/>
          </p:nvPr>
        </p:nvSpPr>
        <p:spPr>
          <a:xfrm>
            <a:off x="4866275" y="2421751"/>
            <a:ext cx="2619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7"/>
          <p:cNvSpPr txBox="1">
            <a:spLocks noGrp="1"/>
          </p:cNvSpPr>
          <p:nvPr>
            <p:ph type="subTitle" idx="2"/>
          </p:nvPr>
        </p:nvSpPr>
        <p:spPr>
          <a:xfrm>
            <a:off x="1658400" y="2421751"/>
            <a:ext cx="2619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subTitle" idx="3"/>
          </p:nvPr>
        </p:nvSpPr>
        <p:spPr>
          <a:xfrm>
            <a:off x="1658412" y="1924300"/>
            <a:ext cx="2619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subTitle" idx="4"/>
          </p:nvPr>
        </p:nvSpPr>
        <p:spPr>
          <a:xfrm>
            <a:off x="4866288" y="1924300"/>
            <a:ext cx="2619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50" name="Google Shape;250;p47"/>
          <p:cNvGrpSpPr/>
          <p:nvPr/>
        </p:nvGrpSpPr>
        <p:grpSpPr>
          <a:xfrm>
            <a:off x="-59657" y="-245152"/>
            <a:ext cx="9511199" cy="5930747"/>
            <a:chOff x="-59657" y="-245152"/>
            <a:chExt cx="9511199" cy="5930747"/>
          </a:xfrm>
        </p:grpSpPr>
        <p:grpSp>
          <p:nvGrpSpPr>
            <p:cNvPr id="251" name="Google Shape;251;p47"/>
            <p:cNvGrpSpPr/>
            <p:nvPr/>
          </p:nvGrpSpPr>
          <p:grpSpPr>
            <a:xfrm>
              <a:off x="5326868" y="-245152"/>
              <a:ext cx="2789256" cy="838865"/>
              <a:chOff x="4014343" y="4556773"/>
              <a:chExt cx="2789256" cy="838865"/>
            </a:xfrm>
          </p:grpSpPr>
          <p:pic>
            <p:nvPicPr>
              <p:cNvPr id="252" name="Google Shape;252;p4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4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4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4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4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7" name="Google Shape;257;p47"/>
            <p:cNvGrpSpPr/>
            <p:nvPr/>
          </p:nvGrpSpPr>
          <p:grpSpPr>
            <a:xfrm rot="5400000">
              <a:off x="429959" y="3746051"/>
              <a:ext cx="1449928" cy="2429160"/>
              <a:chOff x="8015698" y="789037"/>
              <a:chExt cx="1449928" cy="2429160"/>
            </a:xfrm>
          </p:grpSpPr>
          <p:pic>
            <p:nvPicPr>
              <p:cNvPr id="258" name="Google Shape;258;p4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4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" name="Google Shape;260;p4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4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4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3" name="Google Shape;263;p47"/>
            <p:cNvGrpSpPr/>
            <p:nvPr/>
          </p:nvGrpSpPr>
          <p:grpSpPr>
            <a:xfrm>
              <a:off x="7485585" y="3730758"/>
              <a:ext cx="1965957" cy="1639086"/>
              <a:chOff x="7485585" y="3730758"/>
              <a:chExt cx="1965957" cy="1639086"/>
            </a:xfrm>
          </p:grpSpPr>
          <p:grpSp>
            <p:nvGrpSpPr>
              <p:cNvPr id="264" name="Google Shape;264;p47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265" name="Google Shape;265;p47"/>
                <p:cNvPicPr preferRelativeResize="0"/>
                <p:nvPr/>
              </p:nvPicPr>
              <p:blipFill rotWithShape="1">
                <a:blip r:embed="rId8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6" name="Google Shape;266;p47"/>
                <p:cNvPicPr preferRelativeResize="0"/>
                <p:nvPr/>
              </p:nvPicPr>
              <p:blipFill rotWithShape="1">
                <a:blip r:embed="rId10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67" name="Google Shape;267;p4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p4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47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0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50"/>
          <p:cNvSpPr txBox="1">
            <a:spLocks noGrp="1"/>
          </p:cNvSpPr>
          <p:nvPr>
            <p:ph type="subTitle" idx="1"/>
          </p:nvPr>
        </p:nvSpPr>
        <p:spPr>
          <a:xfrm>
            <a:off x="720250" y="1832376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50"/>
          <p:cNvSpPr txBox="1">
            <a:spLocks noGrp="1"/>
          </p:cNvSpPr>
          <p:nvPr>
            <p:ph type="subTitle" idx="2"/>
          </p:nvPr>
        </p:nvSpPr>
        <p:spPr>
          <a:xfrm>
            <a:off x="3475874" y="1832377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50"/>
          <p:cNvSpPr txBox="1">
            <a:spLocks noGrp="1"/>
          </p:cNvSpPr>
          <p:nvPr>
            <p:ph type="subTitle" idx="3"/>
          </p:nvPr>
        </p:nvSpPr>
        <p:spPr>
          <a:xfrm>
            <a:off x="720250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50"/>
          <p:cNvSpPr txBox="1">
            <a:spLocks noGrp="1"/>
          </p:cNvSpPr>
          <p:nvPr>
            <p:ph type="subTitle" idx="4"/>
          </p:nvPr>
        </p:nvSpPr>
        <p:spPr>
          <a:xfrm>
            <a:off x="3475874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50"/>
          <p:cNvSpPr txBox="1">
            <a:spLocks noGrp="1"/>
          </p:cNvSpPr>
          <p:nvPr>
            <p:ph type="subTitle" idx="5"/>
          </p:nvPr>
        </p:nvSpPr>
        <p:spPr>
          <a:xfrm>
            <a:off x="6231496" y="1832377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50"/>
          <p:cNvSpPr txBox="1">
            <a:spLocks noGrp="1"/>
          </p:cNvSpPr>
          <p:nvPr>
            <p:ph type="subTitle" idx="6"/>
          </p:nvPr>
        </p:nvSpPr>
        <p:spPr>
          <a:xfrm>
            <a:off x="6231496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50"/>
          <p:cNvSpPr txBox="1">
            <a:spLocks noGrp="1"/>
          </p:cNvSpPr>
          <p:nvPr>
            <p:ph type="subTitle" idx="7"/>
          </p:nvPr>
        </p:nvSpPr>
        <p:spPr>
          <a:xfrm>
            <a:off x="720250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0" name="Google Shape;280;p50"/>
          <p:cNvSpPr txBox="1">
            <a:spLocks noGrp="1"/>
          </p:cNvSpPr>
          <p:nvPr>
            <p:ph type="subTitle" idx="8"/>
          </p:nvPr>
        </p:nvSpPr>
        <p:spPr>
          <a:xfrm>
            <a:off x="3480185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1" name="Google Shape;281;p50"/>
          <p:cNvSpPr txBox="1">
            <a:spLocks noGrp="1"/>
          </p:cNvSpPr>
          <p:nvPr>
            <p:ph type="subTitle" idx="9"/>
          </p:nvPr>
        </p:nvSpPr>
        <p:spPr>
          <a:xfrm>
            <a:off x="6235794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2" name="Google Shape;282;p50"/>
          <p:cNvSpPr txBox="1">
            <a:spLocks noGrp="1"/>
          </p:cNvSpPr>
          <p:nvPr>
            <p:ph type="subTitle" idx="13"/>
          </p:nvPr>
        </p:nvSpPr>
        <p:spPr>
          <a:xfrm>
            <a:off x="720250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3" name="Google Shape;283;p50"/>
          <p:cNvSpPr txBox="1">
            <a:spLocks noGrp="1"/>
          </p:cNvSpPr>
          <p:nvPr>
            <p:ph type="subTitle" idx="14"/>
          </p:nvPr>
        </p:nvSpPr>
        <p:spPr>
          <a:xfrm>
            <a:off x="3480185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4" name="Google Shape;284;p50"/>
          <p:cNvSpPr txBox="1">
            <a:spLocks noGrp="1"/>
          </p:cNvSpPr>
          <p:nvPr>
            <p:ph type="subTitle" idx="15"/>
          </p:nvPr>
        </p:nvSpPr>
        <p:spPr>
          <a:xfrm>
            <a:off x="6235794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85" name="Google Shape;285;p50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286" name="Google Shape;286;p50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287" name="Google Shape;287;p50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50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50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50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50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4" name="Google Shape;294;p50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295" name="Google Shape;295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50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50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50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0" name="Google Shape;300;p50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301" name="Google Shape;301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50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50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1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 txBox="1">
            <a:spLocks noGrp="1"/>
          </p:cNvSpPr>
          <p:nvPr>
            <p:ph type="title"/>
          </p:nvPr>
        </p:nvSpPr>
        <p:spPr>
          <a:xfrm>
            <a:off x="798375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51"/>
          <p:cNvSpPr txBox="1">
            <a:spLocks noGrp="1"/>
          </p:cNvSpPr>
          <p:nvPr>
            <p:ph type="subTitle" idx="1"/>
          </p:nvPr>
        </p:nvSpPr>
        <p:spPr>
          <a:xfrm>
            <a:off x="798388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51"/>
          <p:cNvSpPr txBox="1">
            <a:spLocks noGrp="1"/>
          </p:cNvSpPr>
          <p:nvPr>
            <p:ph type="title" idx="2"/>
          </p:nvPr>
        </p:nvSpPr>
        <p:spPr>
          <a:xfrm>
            <a:off x="2825688" y="113968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51"/>
          <p:cNvSpPr txBox="1">
            <a:spLocks noGrp="1"/>
          </p:cNvSpPr>
          <p:nvPr>
            <p:ph type="subTitle" idx="3"/>
          </p:nvPr>
        </p:nvSpPr>
        <p:spPr>
          <a:xfrm>
            <a:off x="2825688" y="1898600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51"/>
          <p:cNvSpPr txBox="1">
            <a:spLocks noGrp="1"/>
          </p:cNvSpPr>
          <p:nvPr>
            <p:ph type="title" idx="4"/>
          </p:nvPr>
        </p:nvSpPr>
        <p:spPr>
          <a:xfrm>
            <a:off x="4853000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51"/>
          <p:cNvSpPr txBox="1">
            <a:spLocks noGrp="1"/>
          </p:cNvSpPr>
          <p:nvPr>
            <p:ph type="subTitle" idx="5"/>
          </p:nvPr>
        </p:nvSpPr>
        <p:spPr>
          <a:xfrm>
            <a:off x="4853013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14" name="Google Shape;314;p51"/>
          <p:cNvGrpSpPr/>
          <p:nvPr/>
        </p:nvGrpSpPr>
        <p:grpSpPr>
          <a:xfrm>
            <a:off x="-70375" y="-23918"/>
            <a:ext cx="9538870" cy="5268794"/>
            <a:chOff x="-70375" y="-23918"/>
            <a:chExt cx="9538870" cy="5268794"/>
          </a:xfrm>
        </p:grpSpPr>
        <p:grpSp>
          <p:nvGrpSpPr>
            <p:cNvPr id="315" name="Google Shape;315;p51"/>
            <p:cNvGrpSpPr/>
            <p:nvPr/>
          </p:nvGrpSpPr>
          <p:grpSpPr>
            <a:xfrm>
              <a:off x="-70375" y="-13956"/>
              <a:ext cx="3041302" cy="2383394"/>
              <a:chOff x="-70375" y="-13956"/>
              <a:chExt cx="3041302" cy="2383394"/>
            </a:xfrm>
          </p:grpSpPr>
          <p:pic>
            <p:nvPicPr>
              <p:cNvPr id="316" name="Google Shape;316;p51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10800000" flipH="1">
                <a:off x="86423" y="442268"/>
                <a:ext cx="444142" cy="6371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-7092816" flipH="1">
                <a:off x="31538" y="119627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51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9" y="1898602"/>
                <a:ext cx="548925" cy="4708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2416996" y="525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51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40160" y="-13941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51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1853152" y="204772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p51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6012422" flipH="1">
                <a:off x="193719" y="-200737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3" name="Google Shape;323;p51"/>
            <p:cNvGrpSpPr/>
            <p:nvPr/>
          </p:nvGrpSpPr>
          <p:grpSpPr>
            <a:xfrm>
              <a:off x="6101585" y="-23918"/>
              <a:ext cx="3366911" cy="2414926"/>
              <a:chOff x="6101585" y="-23918"/>
              <a:chExt cx="3366911" cy="2414926"/>
            </a:xfrm>
          </p:grpSpPr>
          <p:pic>
            <p:nvPicPr>
              <p:cNvPr id="324" name="Google Shape;324;p51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flipH="1">
                <a:off x="8492015" y="472864"/>
                <a:ext cx="229557" cy="728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Google Shape;325;p51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6101585" y="161220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Google Shape;326;p51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flipH="1">
                <a:off x="7833568" y="0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51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flipH="1">
                <a:off x="8670453" y="974658"/>
                <a:ext cx="510681" cy="5605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51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6969072" y="-23918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 flipH="1">
                <a:off x="8670442" y="1908605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51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250584" y="127117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51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7714949" flipH="1">
                <a:off x="8704268" y="11482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2" name="Google Shape;332;p51"/>
            <p:cNvGrpSpPr/>
            <p:nvPr/>
          </p:nvGrpSpPr>
          <p:grpSpPr>
            <a:xfrm>
              <a:off x="3379278" y="4401555"/>
              <a:ext cx="2313077" cy="843320"/>
              <a:chOff x="3379278" y="4401555"/>
              <a:chExt cx="2313077" cy="843320"/>
            </a:xfrm>
          </p:grpSpPr>
          <p:pic>
            <p:nvPicPr>
              <p:cNvPr id="333" name="Google Shape;333;p51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-843289" flipH="1">
                <a:off x="4077785" y="4457255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51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flipH="1">
                <a:off x="3379278" y="4561658"/>
                <a:ext cx="510681" cy="5605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 flipH="1">
                <a:off x="4707367" y="442993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51"/>
              <p:cNvPicPr preferRelativeResize="0"/>
              <p:nvPr/>
            </p:nvPicPr>
            <p:blipFill rotWithShape="1">
              <a:blip r:embed="rId12">
                <a:alphaModFix amt="40000"/>
              </a:blip>
              <a:srcRect/>
              <a:stretch/>
            </p:blipFill>
            <p:spPr>
              <a:xfrm rot="10800000" flipH="1">
                <a:off x="5254580" y="4706619"/>
                <a:ext cx="437775" cy="498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>
            <a:spLocks noGrp="1"/>
          </p:cNvSpPr>
          <p:nvPr>
            <p:ph type="title" hasCustomPrompt="1"/>
          </p:nvPr>
        </p:nvSpPr>
        <p:spPr>
          <a:xfrm>
            <a:off x="1525500" y="1516350"/>
            <a:ext cx="60930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0" name="Google Shape;340;p52"/>
          <p:cNvSpPr txBox="1">
            <a:spLocks noGrp="1"/>
          </p:cNvSpPr>
          <p:nvPr>
            <p:ph type="subTitle" idx="1"/>
          </p:nvPr>
        </p:nvSpPr>
        <p:spPr>
          <a:xfrm>
            <a:off x="1525525" y="2749050"/>
            <a:ext cx="60930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41" name="Google Shape;341;p52"/>
          <p:cNvGrpSpPr/>
          <p:nvPr/>
        </p:nvGrpSpPr>
        <p:grpSpPr>
          <a:xfrm>
            <a:off x="-231169" y="-249397"/>
            <a:ext cx="9714194" cy="5736712"/>
            <a:chOff x="-231169" y="-249397"/>
            <a:chExt cx="9714194" cy="5736712"/>
          </a:xfrm>
        </p:grpSpPr>
        <p:grpSp>
          <p:nvGrpSpPr>
            <p:cNvPr id="342" name="Google Shape;342;p52"/>
            <p:cNvGrpSpPr/>
            <p:nvPr/>
          </p:nvGrpSpPr>
          <p:grpSpPr>
            <a:xfrm rot="5400000">
              <a:off x="6855550" y="-310324"/>
              <a:ext cx="2385119" cy="2506972"/>
              <a:chOff x="-291450" y="-262423"/>
              <a:chExt cx="2385119" cy="2506972"/>
            </a:xfrm>
          </p:grpSpPr>
          <p:pic>
            <p:nvPicPr>
              <p:cNvPr id="343" name="Google Shape;343;p5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5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98885" y="115050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Google Shape;349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0" name="Google Shape;350;p52"/>
            <p:cNvGrpSpPr/>
            <p:nvPr/>
          </p:nvGrpSpPr>
          <p:grpSpPr>
            <a:xfrm>
              <a:off x="7416524" y="2958239"/>
              <a:ext cx="2066501" cy="2297172"/>
              <a:chOff x="7479574" y="2926714"/>
              <a:chExt cx="2066501" cy="2297172"/>
            </a:xfrm>
          </p:grpSpPr>
          <p:pic>
            <p:nvPicPr>
              <p:cNvPr id="351" name="Google Shape;351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37638" y="3019962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2" name="Google Shape;352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16245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" name="Google Shape;355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8041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6" name="Google Shape;356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p52"/>
            <p:cNvGrpSpPr/>
            <p:nvPr/>
          </p:nvGrpSpPr>
          <p:grpSpPr>
            <a:xfrm rot="10800000" flipH="1">
              <a:off x="-209525" y="2979842"/>
              <a:ext cx="2385119" cy="2507473"/>
              <a:chOff x="-291450" y="-262423"/>
              <a:chExt cx="2385119" cy="2506972"/>
            </a:xfrm>
          </p:grpSpPr>
          <p:pic>
            <p:nvPicPr>
              <p:cNvPr id="359" name="Google Shape;359;p5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" name="Google Shape;361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" name="Google Shape;362;p5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4" name="Google Shape;364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6" name="Google Shape;366;p52"/>
            <p:cNvGrpSpPr/>
            <p:nvPr/>
          </p:nvGrpSpPr>
          <p:grpSpPr>
            <a:xfrm rot="10800000">
              <a:off x="-231169" y="-211575"/>
              <a:ext cx="2270829" cy="1898886"/>
              <a:chOff x="7427022" y="3325380"/>
              <a:chExt cx="2253253" cy="1898506"/>
            </a:xfrm>
          </p:grpSpPr>
          <p:pic>
            <p:nvPicPr>
              <p:cNvPr id="367" name="Google Shape;367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897351">
                <a:off x="8994389" y="3434808"/>
                <a:ext cx="554001" cy="48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" name="Google Shape;368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803521" y="3705077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" name="Google Shape;369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7427022" y="4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" name="Google Shape;370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" name="Google Shape;372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" name="Google Shape;373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7" name="Google Shape;377;p53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378" name="Google Shape;378;p53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379" name="Google Shape;379;p5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" name="Google Shape;380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1" name="Google Shape;381;p5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2" name="Google Shape;382;p5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3" name="Google Shape;383;p5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" name="Google Shape;384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" name="Google Shape;385;p53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6" name="Google Shape;386;p53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387" name="Google Shape;387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Google Shape;388;p5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" name="Google Shape;389;p5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5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2" name="Google Shape;392;p53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393" name="Google Shape;393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4" name="Google Shape;394;p53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5" name="Google Shape;395;p5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" name="Google Shape;396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" name="Google Shape;397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4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54"/>
          <p:cNvGrpSpPr/>
          <p:nvPr/>
        </p:nvGrpSpPr>
        <p:grpSpPr>
          <a:xfrm>
            <a:off x="-59657" y="-245152"/>
            <a:ext cx="9511199" cy="5930747"/>
            <a:chOff x="-59657" y="-245152"/>
            <a:chExt cx="9511199" cy="5930747"/>
          </a:xfrm>
        </p:grpSpPr>
        <p:grpSp>
          <p:nvGrpSpPr>
            <p:cNvPr id="402" name="Google Shape;402;p54"/>
            <p:cNvGrpSpPr/>
            <p:nvPr/>
          </p:nvGrpSpPr>
          <p:grpSpPr>
            <a:xfrm>
              <a:off x="5326868" y="-245152"/>
              <a:ext cx="2789256" cy="838865"/>
              <a:chOff x="4014343" y="4556773"/>
              <a:chExt cx="2789256" cy="838865"/>
            </a:xfrm>
          </p:grpSpPr>
          <p:pic>
            <p:nvPicPr>
              <p:cNvPr id="403" name="Google Shape;403;p5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" name="Google Shape;404;p5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" name="Google Shape;405;p5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" name="Google Shape;406;p5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7" name="Google Shape;407;p5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8" name="Google Shape;408;p54"/>
            <p:cNvGrpSpPr/>
            <p:nvPr/>
          </p:nvGrpSpPr>
          <p:grpSpPr>
            <a:xfrm rot="5400000">
              <a:off x="429959" y="3746051"/>
              <a:ext cx="1449928" cy="2429160"/>
              <a:chOff x="8015698" y="789037"/>
              <a:chExt cx="1449928" cy="2429160"/>
            </a:xfrm>
          </p:grpSpPr>
          <p:pic>
            <p:nvPicPr>
              <p:cNvPr id="409" name="Google Shape;409;p5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0" name="Google Shape;410;p54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1" name="Google Shape;411;p5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p5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" name="Google Shape;413;p5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4" name="Google Shape;414;p54"/>
            <p:cNvGrpSpPr/>
            <p:nvPr/>
          </p:nvGrpSpPr>
          <p:grpSpPr>
            <a:xfrm>
              <a:off x="7485585" y="3730758"/>
              <a:ext cx="1965957" cy="1639086"/>
              <a:chOff x="7485585" y="3730758"/>
              <a:chExt cx="1965957" cy="1639086"/>
            </a:xfrm>
          </p:grpSpPr>
          <p:grpSp>
            <p:nvGrpSpPr>
              <p:cNvPr id="415" name="Google Shape;415;p54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416" name="Google Shape;416;p54"/>
                <p:cNvPicPr preferRelativeResize="0"/>
                <p:nvPr/>
              </p:nvPicPr>
              <p:blipFill rotWithShape="1">
                <a:blip r:embed="rId8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7" name="Google Shape;417;p54"/>
                <p:cNvPicPr preferRelativeResize="0"/>
                <p:nvPr/>
              </p:nvPicPr>
              <p:blipFill rotWithShape="1">
                <a:blip r:embed="rId10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18" name="Google Shape;418;p5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9" name="Google Shape;419;p5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" name="Google Shape;420;p54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6"/>
          <p:cNvSpPr txBox="1">
            <a:spLocks noGrp="1"/>
          </p:cNvSpPr>
          <p:nvPr>
            <p:ph type="ctrTitle"/>
          </p:nvPr>
        </p:nvSpPr>
        <p:spPr>
          <a:xfrm>
            <a:off x="3143900" y="871313"/>
            <a:ext cx="2856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4" name="Google Shape;424;p56"/>
          <p:cNvSpPr txBox="1">
            <a:spLocks noGrp="1"/>
          </p:cNvSpPr>
          <p:nvPr>
            <p:ph type="subTitle" idx="1"/>
          </p:nvPr>
        </p:nvSpPr>
        <p:spPr>
          <a:xfrm>
            <a:off x="3143950" y="1829838"/>
            <a:ext cx="2856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56"/>
          <p:cNvSpPr txBox="1"/>
          <p:nvPr/>
        </p:nvSpPr>
        <p:spPr>
          <a:xfrm>
            <a:off x="3143941" y="3364338"/>
            <a:ext cx="285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</a:t>
            </a: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including icons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and infographics &amp; images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dk1"/>
              </a:solidFill>
              <a:highlight>
                <a:srgbClr val="DFDEFC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26" name="Google Shape;426;p56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427" name="Google Shape;427;p56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428" name="Google Shape;428;p5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9" name="Google Shape;429;p5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0" name="Google Shape;430;p5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1" name="Google Shape;431;p5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2" name="Google Shape;432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Google Shape;433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4" name="Google Shape;434;p56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435" name="Google Shape;435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6" name="Google Shape;436;p56"/>
              <p:cNvPicPr preferRelativeResize="0"/>
              <p:nvPr/>
            </p:nvPicPr>
            <p:blipFill rotWithShape="1">
              <a:blip r:embed="rId12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" name="Google Shape;437;p5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56"/>
              <p:cNvPicPr preferRelativeResize="0"/>
              <p:nvPr/>
            </p:nvPicPr>
            <p:blipFill rotWithShape="1">
              <a:blip r:embed="rId13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Google Shape;440;p5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5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447" name="Google Shape;447;p57"/>
          <p:cNvGrpSpPr/>
          <p:nvPr/>
        </p:nvGrpSpPr>
        <p:grpSpPr>
          <a:xfrm>
            <a:off x="-106137" y="-262423"/>
            <a:ext cx="9786412" cy="5486309"/>
            <a:chOff x="-106137" y="-262423"/>
            <a:chExt cx="9786412" cy="5486309"/>
          </a:xfrm>
        </p:grpSpPr>
        <p:grpSp>
          <p:nvGrpSpPr>
            <p:cNvPr id="448" name="Google Shape;448;p57"/>
            <p:cNvGrpSpPr/>
            <p:nvPr/>
          </p:nvGrpSpPr>
          <p:grpSpPr>
            <a:xfrm>
              <a:off x="-106137" y="-262423"/>
              <a:ext cx="3099596" cy="2506972"/>
              <a:chOff x="-106137" y="-262423"/>
              <a:chExt cx="3099596" cy="2506972"/>
            </a:xfrm>
          </p:grpSpPr>
          <p:pic>
            <p:nvPicPr>
              <p:cNvPr id="449" name="Google Shape;449;p5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5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614055" y="-262423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5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106137" y="556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5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39435" y="1112583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5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5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5" name="Google Shape;455;p5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2499810" y="-231538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6" name="Google Shape;456;p57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457" name="Google Shape;457;p5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5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5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5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5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2" name="Google Shape;462;p5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5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2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67" name="Google Shape;467;p62"/>
          <p:cNvGrpSpPr/>
          <p:nvPr/>
        </p:nvGrpSpPr>
        <p:grpSpPr>
          <a:xfrm>
            <a:off x="-291450" y="-262423"/>
            <a:ext cx="9971725" cy="5486309"/>
            <a:chOff x="-291450" y="-262423"/>
            <a:chExt cx="9971725" cy="5486309"/>
          </a:xfrm>
        </p:grpSpPr>
        <p:grpSp>
          <p:nvGrpSpPr>
            <p:cNvPr id="468" name="Google Shape;468;p62"/>
            <p:cNvGrpSpPr/>
            <p:nvPr/>
          </p:nvGrpSpPr>
          <p:grpSpPr>
            <a:xfrm>
              <a:off x="-291450" y="-262423"/>
              <a:ext cx="2385119" cy="2506972"/>
              <a:chOff x="-291450" y="-262423"/>
              <a:chExt cx="2385119" cy="2506972"/>
            </a:xfrm>
          </p:grpSpPr>
          <p:pic>
            <p:nvPicPr>
              <p:cNvPr id="469" name="Google Shape;469;p6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6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6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6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6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6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" name="Google Shape;475;p6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6" name="Google Shape;476;p62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477" name="Google Shape;477;p6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8" name="Google Shape;478;p6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6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6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" name="Google Shape;481;p6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2" name="Google Shape;482;p6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" name="Google Shape;483;p6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4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title" idx="2"/>
          </p:nvPr>
        </p:nvSpPr>
        <p:spPr>
          <a:xfrm>
            <a:off x="71997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title" idx="3"/>
          </p:nvPr>
        </p:nvSpPr>
        <p:spPr>
          <a:xfrm>
            <a:off x="71997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title" idx="4"/>
          </p:nvPr>
        </p:nvSpPr>
        <p:spPr>
          <a:xfrm>
            <a:off x="3419250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title" idx="5"/>
          </p:nvPr>
        </p:nvSpPr>
        <p:spPr>
          <a:xfrm>
            <a:off x="3419250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title" idx="6"/>
          </p:nvPr>
        </p:nvSpPr>
        <p:spPr>
          <a:xfrm>
            <a:off x="611852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title" idx="7"/>
          </p:nvPr>
        </p:nvSpPr>
        <p:spPr>
          <a:xfrm>
            <a:off x="611852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subTitle" idx="1"/>
          </p:nvPr>
        </p:nvSpPr>
        <p:spPr>
          <a:xfrm>
            <a:off x="71997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subTitle" idx="8"/>
          </p:nvPr>
        </p:nvSpPr>
        <p:spPr>
          <a:xfrm>
            <a:off x="3419250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subTitle" idx="9"/>
          </p:nvPr>
        </p:nvSpPr>
        <p:spPr>
          <a:xfrm>
            <a:off x="611852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subTitle" idx="13"/>
          </p:nvPr>
        </p:nvSpPr>
        <p:spPr>
          <a:xfrm>
            <a:off x="71997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ubTitle" idx="14"/>
          </p:nvPr>
        </p:nvSpPr>
        <p:spPr>
          <a:xfrm>
            <a:off x="3419250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subTitle" idx="15"/>
          </p:nvPr>
        </p:nvSpPr>
        <p:spPr>
          <a:xfrm>
            <a:off x="611852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1" name="Google Shape;41;p44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42" name="Google Shape;42;p44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43" name="Google Shape;43;p4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44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4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4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4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9;p44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" name="Google Shape;50;p44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51" name="Google Shape;51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52;p44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Google Shape;53;p4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4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6" name="Google Shape;56;p44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57" name="Google Shape;57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Google Shape;58;p44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4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3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63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88" name="Google Shape;488;p63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489" name="Google Shape;489;p63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490" name="Google Shape;490;p6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" name="Google Shape;491;p6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" name="Google Shape;492;p6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" name="Google Shape;493;p6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" name="Google Shape;494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5" name="Google Shape;495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6" name="Google Shape;496;p63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497" name="Google Shape;497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8" name="Google Shape;498;p63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Google Shape;499;p6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Google Shape;500;p6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1" name="Google Shape;501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2" name="Google Shape;502;p6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3" name="Google Shape;503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4" name="Google Shape;504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4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64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67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512" name="Google Shape;512;p67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513" name="Google Shape;513;p6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4" name="Google Shape;514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5" name="Google Shape;515;p6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" name="Google Shape;516;p6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7" name="Google Shape;517;p6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8" name="Google Shape;518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9" name="Google Shape;519;p6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67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521" name="Google Shape;521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2" name="Google Shape;522;p6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3" name="Google Shape;523;p6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4" name="Google Shape;524;p6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" name="Google Shape;525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67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527" name="Google Shape;527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8" name="Google Shape;528;p67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9" name="Google Shape;529;p6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0" name="Google Shape;530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1" name="Google Shape;531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68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535" name="Google Shape;535;p68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536" name="Google Shape;536;p6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7" name="Google Shape;537;p6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" name="Google Shape;538;p6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" name="Google Shape;539;p6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0" name="Google Shape;540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" name="Google Shape;541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2" name="Google Shape;542;p68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543" name="Google Shape;543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4" name="Google Shape;544;p68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5" name="Google Shape;545;p6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" name="Google Shape;546;p6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7" name="Google Shape;547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" name="Google Shape;548;p6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" name="Google Shape;549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0" name="Google Shape;550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45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5"/>
          <p:cNvSpPr txBox="1">
            <a:spLocks noGrp="1"/>
          </p:cNvSpPr>
          <p:nvPr>
            <p:ph type="title"/>
          </p:nvPr>
        </p:nvSpPr>
        <p:spPr>
          <a:xfrm>
            <a:off x="715100" y="3191300"/>
            <a:ext cx="3943500" cy="1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45"/>
          <p:cNvSpPr txBox="1">
            <a:spLocks noGrp="1"/>
          </p:cNvSpPr>
          <p:nvPr>
            <p:ph type="title" idx="2"/>
          </p:nvPr>
        </p:nvSpPr>
        <p:spPr>
          <a:xfrm>
            <a:off x="715100" y="2221400"/>
            <a:ext cx="1117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45"/>
          <p:cNvGrpSpPr/>
          <p:nvPr/>
        </p:nvGrpSpPr>
        <p:grpSpPr>
          <a:xfrm>
            <a:off x="2526600" y="-13956"/>
            <a:ext cx="6941895" cy="4048582"/>
            <a:chOff x="2526600" y="-13956"/>
            <a:chExt cx="6941895" cy="4048582"/>
          </a:xfrm>
        </p:grpSpPr>
        <p:pic>
          <p:nvPicPr>
            <p:cNvPr id="67" name="Google Shape;67;p45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5013971" y="52590"/>
              <a:ext cx="553931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001820" y="52579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45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7833568" y="0"/>
              <a:ext cx="741901" cy="615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45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flipH="1">
              <a:off x="8637728" y="1012858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45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flipH="1">
              <a:off x="6984697" y="52570"/>
              <a:ext cx="635440" cy="635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45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 flipH="1">
              <a:off x="8468742" y="2538730"/>
              <a:ext cx="553931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45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3787168" y="74573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10800000" flipH="1">
              <a:off x="8250596" y="1636622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45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 flipH="1">
              <a:off x="3137135" y="-13941"/>
              <a:ext cx="741901" cy="615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45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4450127" y="20477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45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-6012422" flipH="1">
              <a:off x="2790694" y="-200737"/>
              <a:ext cx="229556" cy="728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-843289" flipH="1">
              <a:off x="8328748" y="3247005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45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7714949" flipH="1">
              <a:off x="8704268" y="128777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6"/>
          <p:cNvSpPr txBox="1">
            <a:spLocks noGrp="1"/>
          </p:cNvSpPr>
          <p:nvPr>
            <p:ph type="title"/>
          </p:nvPr>
        </p:nvSpPr>
        <p:spPr>
          <a:xfrm>
            <a:off x="715088" y="1141750"/>
            <a:ext cx="31737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body" idx="1"/>
          </p:nvPr>
        </p:nvSpPr>
        <p:spPr>
          <a:xfrm>
            <a:off x="715088" y="2168350"/>
            <a:ext cx="3173700" cy="1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46"/>
          <p:cNvSpPr>
            <a:spLocks noGrp="1"/>
          </p:cNvSpPr>
          <p:nvPr>
            <p:ph type="pic" idx="2"/>
          </p:nvPr>
        </p:nvSpPr>
        <p:spPr>
          <a:xfrm>
            <a:off x="3888800" y="535000"/>
            <a:ext cx="4540200" cy="407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" name="Google Shape;85;p46"/>
          <p:cNvGrpSpPr/>
          <p:nvPr/>
        </p:nvGrpSpPr>
        <p:grpSpPr>
          <a:xfrm>
            <a:off x="-291450" y="-262423"/>
            <a:ext cx="9971725" cy="5486309"/>
            <a:chOff x="-291450" y="-262423"/>
            <a:chExt cx="9971725" cy="5486309"/>
          </a:xfrm>
        </p:grpSpPr>
        <p:grpSp>
          <p:nvGrpSpPr>
            <p:cNvPr id="86" name="Google Shape;86;p46"/>
            <p:cNvGrpSpPr/>
            <p:nvPr/>
          </p:nvGrpSpPr>
          <p:grpSpPr>
            <a:xfrm>
              <a:off x="-291450" y="-262423"/>
              <a:ext cx="2385119" cy="2506972"/>
              <a:chOff x="-291450" y="-262423"/>
              <a:chExt cx="2385119" cy="2506972"/>
            </a:xfrm>
          </p:grpSpPr>
          <p:pic>
            <p:nvPicPr>
              <p:cNvPr id="87" name="Google Shape;87;p4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4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4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4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4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4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4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" name="Google Shape;94;p46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95" name="Google Shape;95;p4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4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4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4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Google Shape;99;p4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4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4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8"/>
          <p:cNvSpPr txBox="1">
            <a:spLocks noGrp="1"/>
          </p:cNvSpPr>
          <p:nvPr>
            <p:ph type="subTitle" idx="1"/>
          </p:nvPr>
        </p:nvSpPr>
        <p:spPr>
          <a:xfrm>
            <a:off x="937625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8"/>
          <p:cNvSpPr txBox="1">
            <a:spLocks noGrp="1"/>
          </p:cNvSpPr>
          <p:nvPr>
            <p:ph type="subTitle" idx="2"/>
          </p:nvPr>
        </p:nvSpPr>
        <p:spPr>
          <a:xfrm>
            <a:off x="3484347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8"/>
          <p:cNvSpPr txBox="1">
            <a:spLocks noGrp="1"/>
          </p:cNvSpPr>
          <p:nvPr>
            <p:ph type="subTitle" idx="3"/>
          </p:nvPr>
        </p:nvSpPr>
        <p:spPr>
          <a:xfrm>
            <a:off x="6031075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8"/>
          <p:cNvSpPr txBox="1">
            <a:spLocks noGrp="1"/>
          </p:cNvSpPr>
          <p:nvPr>
            <p:ph type="subTitle" idx="4"/>
          </p:nvPr>
        </p:nvSpPr>
        <p:spPr>
          <a:xfrm>
            <a:off x="937625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48"/>
          <p:cNvSpPr txBox="1">
            <a:spLocks noGrp="1"/>
          </p:cNvSpPr>
          <p:nvPr>
            <p:ph type="subTitle" idx="5"/>
          </p:nvPr>
        </p:nvSpPr>
        <p:spPr>
          <a:xfrm>
            <a:off x="3484350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48"/>
          <p:cNvSpPr txBox="1">
            <a:spLocks noGrp="1"/>
          </p:cNvSpPr>
          <p:nvPr>
            <p:ph type="subTitle" idx="6"/>
          </p:nvPr>
        </p:nvSpPr>
        <p:spPr>
          <a:xfrm>
            <a:off x="6031075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11" name="Google Shape;111;p48"/>
          <p:cNvGrpSpPr/>
          <p:nvPr/>
        </p:nvGrpSpPr>
        <p:grpSpPr>
          <a:xfrm>
            <a:off x="-116642" y="1433012"/>
            <a:ext cx="9365942" cy="3076074"/>
            <a:chOff x="-116642" y="1433012"/>
            <a:chExt cx="9365942" cy="3076074"/>
          </a:xfrm>
        </p:grpSpPr>
        <p:grpSp>
          <p:nvGrpSpPr>
            <p:cNvPr id="112" name="Google Shape;112;p48"/>
            <p:cNvGrpSpPr/>
            <p:nvPr/>
          </p:nvGrpSpPr>
          <p:grpSpPr>
            <a:xfrm>
              <a:off x="-116642" y="2011158"/>
              <a:ext cx="850332" cy="1911575"/>
              <a:chOff x="-116642" y="2011158"/>
              <a:chExt cx="850332" cy="1911575"/>
            </a:xfrm>
          </p:grpSpPr>
          <p:pic>
            <p:nvPicPr>
              <p:cNvPr id="113" name="Google Shape;113;p4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-3" y="2086215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4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223010" y="20111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4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31499" y="2657233"/>
                <a:ext cx="637102" cy="89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4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684309">
                <a:off x="-49695" y="3143761"/>
                <a:ext cx="548939" cy="7319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" name="Google Shape;117;p48"/>
            <p:cNvGrpSpPr/>
            <p:nvPr/>
          </p:nvGrpSpPr>
          <p:grpSpPr>
            <a:xfrm>
              <a:off x="8280076" y="1433012"/>
              <a:ext cx="969224" cy="3076074"/>
              <a:chOff x="8280076" y="1433012"/>
              <a:chExt cx="969224" cy="3076074"/>
            </a:xfrm>
          </p:grpSpPr>
          <p:pic>
            <p:nvPicPr>
              <p:cNvPr id="118" name="Google Shape;118;p4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8624788" y="1433012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" name="Google Shape;119;p4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8428900" y="3621098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4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507400" y="279611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4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6012421">
                <a:off x="8685072" y="229641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Google Shape;122;p48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8100000">
                <a:off x="8411681" y="1901625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4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>
                <a:off x="8420974" y="40382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9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9"/>
          <p:cNvSpPr txBox="1">
            <a:spLocks noGrp="1"/>
          </p:cNvSpPr>
          <p:nvPr>
            <p:ph type="subTitle" idx="1"/>
          </p:nvPr>
        </p:nvSpPr>
        <p:spPr>
          <a:xfrm>
            <a:off x="1163725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49"/>
          <p:cNvSpPr txBox="1">
            <a:spLocks noGrp="1"/>
          </p:cNvSpPr>
          <p:nvPr>
            <p:ph type="subTitle" idx="2"/>
          </p:nvPr>
        </p:nvSpPr>
        <p:spPr>
          <a:xfrm>
            <a:off x="1163725" y="1832375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9"/>
          <p:cNvSpPr txBox="1">
            <a:spLocks noGrp="1"/>
          </p:cNvSpPr>
          <p:nvPr>
            <p:ph type="subTitle" idx="3"/>
          </p:nvPr>
        </p:nvSpPr>
        <p:spPr>
          <a:xfrm>
            <a:off x="5013250" y="1832375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9"/>
          <p:cNvSpPr txBox="1">
            <a:spLocks noGrp="1"/>
          </p:cNvSpPr>
          <p:nvPr>
            <p:ph type="subTitle" idx="4"/>
          </p:nvPr>
        </p:nvSpPr>
        <p:spPr>
          <a:xfrm>
            <a:off x="1163725" y="3580700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subTitle" idx="5"/>
          </p:nvPr>
        </p:nvSpPr>
        <p:spPr>
          <a:xfrm>
            <a:off x="5013250" y="3580700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subTitle" idx="6"/>
          </p:nvPr>
        </p:nvSpPr>
        <p:spPr>
          <a:xfrm>
            <a:off x="1163725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subTitle" idx="7"/>
          </p:nvPr>
        </p:nvSpPr>
        <p:spPr>
          <a:xfrm>
            <a:off x="5013250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subTitle" idx="8"/>
          </p:nvPr>
        </p:nvSpPr>
        <p:spPr>
          <a:xfrm>
            <a:off x="5013250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35" name="Google Shape;135;p49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136" name="Google Shape;136;p49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137" name="Google Shape;137;p49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49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Google Shape;139;p49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49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" name="Google Shape;141;p49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142" name="Google Shape;142;p49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49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Google Shape;144;p49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49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49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7" name="Google Shape;147;p49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148" name="Google Shape;148;p49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49" name="Google Shape;149;p49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0" name="Google Shape;150;p49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51" name="Google Shape;151;p49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49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49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43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158" name="Google Shape;158;p43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159" name="Google Shape;159;p4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4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4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" name="Google Shape;162;p4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3" name="Google Shape;163;p43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164" name="Google Shape;164;p4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4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4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4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" name="Google Shape;168;p4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9" name="Google Shape;169;p43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170" name="Google Shape;170;p43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71" name="Google Shape;171;p43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2" name="Google Shape;172;p43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3" name="Google Shape;173;p4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Google Shape;174;p4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4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5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80" name="Google Shape;180;p58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181" name="Google Shape;181;p58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182" name="Google Shape;182;p5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5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5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5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" name="Google Shape;186;p58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187" name="Google Shape;187;p5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5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5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5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91;p5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2" name="Google Shape;192;p58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193" name="Google Shape;193;p58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94" name="Google Shape;194;p58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5" name="Google Shape;195;p58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96" name="Google Shape;196;p5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5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Google Shape;198;p5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66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202" name="Google Shape;202;p66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203" name="Google Shape;203;p6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Google Shape;204;p6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6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6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7" name="Google Shape;207;p66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208" name="Google Shape;208;p6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6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6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6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6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3" name="Google Shape;213;p66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214" name="Google Shape;214;p66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215" name="Google Shape;215;p66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6" name="Google Shape;216;p66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17" name="Google Shape;217;p6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" name="Google Shape;218;p6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6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udex"/>
              <a:buNone/>
              <a:defRPr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jpg"/><Relationship Id="rId18" Type="http://schemas.openxmlformats.org/officeDocument/2006/relationships/image" Target="../media/image45.jpg"/><Relationship Id="rId3" Type="http://schemas.openxmlformats.org/officeDocument/2006/relationships/image" Target="../media/image30.jpg"/><Relationship Id="rId21" Type="http://schemas.openxmlformats.org/officeDocument/2006/relationships/image" Target="../media/image48.jpg"/><Relationship Id="rId7" Type="http://schemas.openxmlformats.org/officeDocument/2006/relationships/image" Target="../media/image34.jp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3.jp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11" Type="http://schemas.openxmlformats.org/officeDocument/2006/relationships/image" Target="../media/image38.jpg"/><Relationship Id="rId5" Type="http://schemas.openxmlformats.org/officeDocument/2006/relationships/image" Target="../media/image32.jp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19" Type="http://schemas.openxmlformats.org/officeDocument/2006/relationships/image" Target="../media/image46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Relationship Id="rId1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"/>
          <p:cNvSpPr txBox="1">
            <a:spLocks noGrp="1"/>
          </p:cNvSpPr>
          <p:nvPr>
            <p:ph type="ctrTitle"/>
          </p:nvPr>
        </p:nvSpPr>
        <p:spPr>
          <a:xfrm>
            <a:off x="2429100" y="3281125"/>
            <a:ext cx="34629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SkinLens</a:t>
            </a:r>
            <a:endParaRPr/>
          </a:p>
        </p:txBody>
      </p:sp>
      <p:sp>
        <p:nvSpPr>
          <p:cNvPr id="556" name="Google Shape;556;p1"/>
          <p:cNvSpPr txBox="1">
            <a:spLocks noGrp="1"/>
          </p:cNvSpPr>
          <p:nvPr>
            <p:ph type="subTitle" idx="1"/>
          </p:nvPr>
        </p:nvSpPr>
        <p:spPr>
          <a:xfrm>
            <a:off x="3195525" y="4219275"/>
            <a:ext cx="3956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       Your Personal Dermatologist</a:t>
            </a:r>
            <a:endParaRPr/>
          </a:p>
        </p:txBody>
      </p:sp>
      <p:grpSp>
        <p:nvGrpSpPr>
          <p:cNvPr id="557" name="Google Shape;557;p1"/>
          <p:cNvGrpSpPr/>
          <p:nvPr/>
        </p:nvGrpSpPr>
        <p:grpSpPr>
          <a:xfrm>
            <a:off x="759482" y="442281"/>
            <a:ext cx="3689370" cy="3024010"/>
            <a:chOff x="759482" y="442281"/>
            <a:chExt cx="3689370" cy="3024010"/>
          </a:xfrm>
        </p:grpSpPr>
        <p:pic>
          <p:nvPicPr>
            <p:cNvPr id="558" name="Google Shape;558;p1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>
              <a:off x="871154" y="1060139"/>
              <a:ext cx="663718" cy="818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>
              <a:off x="1103802" y="729111"/>
              <a:ext cx="385921" cy="33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>
              <a:off x="2909503" y="442281"/>
              <a:ext cx="395902" cy="570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1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>
              <a:off x="1019807" y="2046332"/>
              <a:ext cx="553930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>
              <a:off x="2300225" y="745768"/>
              <a:ext cx="444142" cy="63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>
              <a:off x="3107604" y="829873"/>
              <a:ext cx="663718" cy="818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>
              <a:off x="2449324" y="801423"/>
              <a:ext cx="295063" cy="336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>
              <a:off x="1805743" y="1738386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>
              <a:off x="3938172" y="784029"/>
              <a:ext cx="510680" cy="56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1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7092814">
              <a:off x="826000" y="2866999"/>
              <a:ext cx="553930" cy="4824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8" name="Google Shape;568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35450" y="758425"/>
            <a:ext cx="3316874" cy="23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"/>
          <p:cNvSpPr txBox="1">
            <a:spLocks noGrp="1"/>
          </p:cNvSpPr>
          <p:nvPr>
            <p:ph type="subTitle" idx="1"/>
          </p:nvPr>
        </p:nvSpPr>
        <p:spPr>
          <a:xfrm>
            <a:off x="74975" y="156350"/>
            <a:ext cx="8767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 b="1"/>
              <a:t>        </a:t>
            </a:r>
            <a:r>
              <a:rPr lang="en" sz="2200" b="1" u="sng"/>
              <a:t>Team Biased</a:t>
            </a:r>
            <a:endParaRPr sz="2200" b="1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e183d0b06_0_148"/>
          <p:cNvSpPr txBox="1">
            <a:spLocks noGrp="1"/>
          </p:cNvSpPr>
          <p:nvPr>
            <p:ph type="title"/>
          </p:nvPr>
        </p:nvSpPr>
        <p:spPr>
          <a:xfrm>
            <a:off x="439225" y="252525"/>
            <a:ext cx="782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Team Working Agreement</a:t>
            </a:r>
            <a:endParaRPr/>
          </a:p>
        </p:txBody>
      </p:sp>
      <p:sp>
        <p:nvSpPr>
          <p:cNvPr id="687" name="Google Shape;687;g30e183d0b06_0_148"/>
          <p:cNvSpPr txBox="1">
            <a:spLocks noGrp="1"/>
          </p:cNvSpPr>
          <p:nvPr>
            <p:ph type="subTitle" idx="4"/>
          </p:nvPr>
        </p:nvSpPr>
        <p:spPr>
          <a:xfrm>
            <a:off x="559525" y="1117675"/>
            <a:ext cx="356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latin typeface="Caudex"/>
                <a:ea typeface="Caudex"/>
                <a:cs typeface="Caudex"/>
                <a:sym typeface="Caudex"/>
              </a:rPr>
              <a:t>Team norms and values</a:t>
            </a:r>
            <a:endParaRPr sz="1600"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688" name="Google Shape;688;g30e183d0b06_0_148"/>
          <p:cNvSpPr txBox="1">
            <a:spLocks noGrp="1"/>
          </p:cNvSpPr>
          <p:nvPr>
            <p:ph type="subTitle" idx="1"/>
          </p:nvPr>
        </p:nvSpPr>
        <p:spPr>
          <a:xfrm>
            <a:off x="372075" y="1711600"/>
            <a:ext cx="40743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team member understands their roles and responsibilities.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We divide tasks transparently and help each other when necessary.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task should have a clear due date and mutually accepted definition of “Done”.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team member takes responsibility for their tasks and for achieving the team's goals.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report obstacles immediately if they cannot complete their work on time, and actively contribute to the solution.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update their task’s process via Jira before the daily scrum meeting.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upload their work to prescribed places like GitHub or Google Drive before the daily scrum meeting.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9" name="Google Shape;689;g30e183d0b06_0_148"/>
          <p:cNvSpPr txBox="1">
            <a:spLocks noGrp="1"/>
          </p:cNvSpPr>
          <p:nvPr>
            <p:ph type="subTitle" idx="3"/>
          </p:nvPr>
        </p:nvSpPr>
        <p:spPr>
          <a:xfrm>
            <a:off x="4531575" y="1711600"/>
            <a:ext cx="4188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Encourage teams to research, learn, come up with new ideas and share with the team.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will reflect on areas of improvement during each Sprint Retrospective so that our process is better for the next sprint.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0" name="Google Shape;690;g30e183d0b06_0_148"/>
          <p:cNvSpPr txBox="1">
            <a:spLocks noGrp="1"/>
          </p:cNvSpPr>
          <p:nvPr>
            <p:ph type="subTitle" idx="6"/>
          </p:nvPr>
        </p:nvSpPr>
        <p:spPr>
          <a:xfrm>
            <a:off x="4778200" y="1127075"/>
            <a:ext cx="383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" sz="1600"/>
              <a:t>Continuous Improvement</a:t>
            </a:r>
            <a:endParaRPr sz="1600"/>
          </a:p>
        </p:txBody>
      </p:sp>
      <p:sp>
        <p:nvSpPr>
          <p:cNvPr id="691" name="Google Shape;691;g30e183d0b06_0_148"/>
          <p:cNvSpPr txBox="1"/>
          <p:nvPr/>
        </p:nvSpPr>
        <p:spPr>
          <a:xfrm>
            <a:off x="4778200" y="24827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38000"/>
              </a:lnSpc>
              <a:spcBef>
                <a:spcPts val="180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Definition of DONE</a:t>
            </a:r>
            <a:endParaRPr sz="1600" b="0" i="0" u="none" strike="noStrike" cap="none" dirty="0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692" name="Google Shape;692;g30e183d0b06_0_148"/>
          <p:cNvSpPr txBox="1"/>
          <p:nvPr/>
        </p:nvSpPr>
        <p:spPr>
          <a:xfrm>
            <a:off x="4566600" y="3158300"/>
            <a:ext cx="3000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has been fully reviewed by another team members.</a:t>
            </a:r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can run and no errors.</a:t>
            </a:r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tests are successfully completed.</a:t>
            </a:r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critical defects.</a:t>
            </a:r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meets the acceptance criteria.</a:t>
            </a:r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pushed to GitHub.</a:t>
            </a:r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has been updated.</a:t>
            </a:r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3" name="Google Shape;693;g30e183d0b06_0_148"/>
          <p:cNvCxnSpPr/>
          <p:nvPr/>
        </p:nvCxnSpPr>
        <p:spPr>
          <a:xfrm rot="10800000" flipH="1">
            <a:off x="559525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4" name="Google Shape;694;g30e183d0b06_0_148"/>
          <p:cNvCxnSpPr/>
          <p:nvPr/>
        </p:nvCxnSpPr>
        <p:spPr>
          <a:xfrm flipH="1">
            <a:off x="4566600" y="1274000"/>
            <a:ext cx="10800" cy="333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1ebfe2e680_3_141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413" name="Google Shape;1413;g31ebfe2e680_3_141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4" name="Google Shape;1414;g31ebfe2e680_3_141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5" name="Google Shape;1415;g31ebfe2e680_3_141"/>
          <p:cNvSpPr txBox="1"/>
          <p:nvPr/>
        </p:nvSpPr>
        <p:spPr>
          <a:xfrm>
            <a:off x="366750" y="912425"/>
            <a:ext cx="37248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4.5 Update Message Status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Updates the status of a message (e.g., from "sent" to "delivered" or "read").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Chat ID and message ID.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Updated message status in Firestore.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416" name="Google Shape;1416;g31ebfe2e680_3_141"/>
          <p:cNvGraphicFramePr/>
          <p:nvPr/>
        </p:nvGraphicFramePr>
        <p:xfrm>
          <a:off x="492325" y="3149050"/>
          <a:ext cx="5067300" cy="1103440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updatedMessages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messages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msg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endParaRPr sz="800">
                        <a:solidFill>
                          <a:srgbClr val="89DD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msg.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receiverId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currentUser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&amp;&amp;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msg.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"sent"</a:t>
                      </a:r>
                      <a:endParaRPr sz="800">
                        <a:solidFill>
                          <a:srgbClr val="C3E88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?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 </a:t>
                      </a:r>
                      <a:r>
                        <a:rPr lang="en" sz="800">
                          <a:solidFill>
                            <a:srgbClr val="FFCB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msg,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"delivered"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: msg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updateDoc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"chats"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chatId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{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messages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updatedMessages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31ebfe2e680_3_133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422" name="Google Shape;1422;g31ebfe2e680_3_133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3" name="Google Shape;1423;g31ebfe2e680_3_133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4" name="Google Shape;1424;g31ebfe2e680_3_133"/>
          <p:cNvSpPr txBox="1"/>
          <p:nvPr/>
        </p:nvSpPr>
        <p:spPr>
          <a:xfrm>
            <a:off x="384650" y="1001875"/>
            <a:ext cx="37248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4.6 Fetch Unread Message Count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Fetches the count of unread messages for each chat.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Current user ID.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Count of unread messages for each user.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425" name="Google Shape;1425;g31ebfe2e680_3_133"/>
          <p:cNvGraphicFramePr/>
          <p:nvPr/>
        </p:nvGraphicFramePr>
        <p:xfrm>
          <a:off x="456525" y="3310050"/>
          <a:ext cx="4667250" cy="682816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46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unreadCounts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messages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msg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msg.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receiverId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currentUser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&amp;&amp;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msg.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!==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"read"</a:t>
                      </a:r>
                      <a:endParaRPr sz="800">
                        <a:solidFill>
                          <a:srgbClr val="C3E88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length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1ebfe2e680_3_125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431" name="Google Shape;1431;g31ebfe2e680_3_125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2" name="Google Shape;1432;g31ebfe2e680_3_125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3" name="Google Shape;1433;g31ebfe2e680_3_125"/>
          <p:cNvSpPr txBox="1"/>
          <p:nvPr/>
        </p:nvSpPr>
        <p:spPr>
          <a:xfrm>
            <a:off x="384650" y="1001875"/>
            <a:ext cx="3724800" cy="3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5. Report APIs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5.1 View Report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Fetches and displays a detailed case report.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Case ID.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Case details, including patient info, uploaded image, prediction, dermatologist comment, and treatment plan.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434" name="Google Shape;1434;g31ebfe2e680_3_125"/>
          <p:cNvGraphicFramePr/>
          <p:nvPr>
            <p:extLst>
              <p:ext uri="{D42A27DB-BD31-4B8C-83A1-F6EECF244321}">
                <p14:modId xmlns:p14="http://schemas.microsoft.com/office/powerpoint/2010/main" val="3094275620"/>
              </p:ext>
            </p:extLst>
          </p:nvPr>
        </p:nvGraphicFramePr>
        <p:xfrm>
          <a:off x="484557" y="3983651"/>
          <a:ext cx="4819650" cy="402400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481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reportData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"cases"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))).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31ebfe2e680_3_117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440" name="Google Shape;1440;g31ebfe2e680_3_117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1" name="Google Shape;1441;g31ebfe2e680_3_117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2" name="Google Shape;1442;g31ebfe2e680_3_117"/>
          <p:cNvSpPr txBox="1"/>
          <p:nvPr/>
        </p:nvSpPr>
        <p:spPr>
          <a:xfrm>
            <a:off x="384650" y="1001875"/>
            <a:ext cx="37248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5.2 Generate PDF Report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Generates a downloadable PDF of the case report.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Client-side rendering with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html2canvas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jsPDF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HTML element containing report details.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PDF file downloaded to the user's device.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443" name="Google Shape;1443;g31ebfe2e680_3_117"/>
          <p:cNvGraphicFramePr/>
          <p:nvPr>
            <p:extLst>
              <p:ext uri="{D42A27DB-BD31-4B8C-83A1-F6EECF244321}">
                <p14:modId xmlns:p14="http://schemas.microsoft.com/office/powerpoint/2010/main" val="2131817890"/>
              </p:ext>
            </p:extLst>
          </p:nvPr>
        </p:nvGraphicFramePr>
        <p:xfrm>
          <a:off x="476281" y="3580095"/>
          <a:ext cx="5695950" cy="963232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69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canvas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html2canvas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getElementById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"report-content"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pdf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jsPDF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pdf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addImage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canvas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toDataURL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"image/png"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"PNG"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190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canvas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height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190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canvas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width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pdf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save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`SkinLens_Report_${caseId}.pdf`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31ebfe2e680_3_221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449" name="Google Shape;1449;g31ebfe2e680_3_221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0" name="Google Shape;1450;g31ebfe2e680_3_221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1" name="Google Shape;1451;g31ebfe2e680_3_221"/>
          <p:cNvSpPr txBox="1"/>
          <p:nvPr/>
        </p:nvSpPr>
        <p:spPr>
          <a:xfrm>
            <a:off x="384650" y="1001875"/>
            <a:ext cx="3724800" cy="3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5.3 Fetch Disease Details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Retrieves the description and treatment for a specific disease.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Disease name.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Disease description and treatment details.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452" name="Google Shape;1452;g31ebfe2e680_3_221"/>
          <p:cNvGraphicFramePr/>
          <p:nvPr>
            <p:extLst>
              <p:ext uri="{D42A27DB-BD31-4B8C-83A1-F6EECF244321}">
                <p14:modId xmlns:p14="http://schemas.microsoft.com/office/powerpoint/2010/main" val="1078689697"/>
              </p:ext>
            </p:extLst>
          </p:nvPr>
        </p:nvGraphicFramePr>
        <p:xfrm>
          <a:off x="473719" y="3563027"/>
          <a:ext cx="5753100" cy="823024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7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diseasesRef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collection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"diseases"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querySnapshot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getDocs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query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diseasesRef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where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"disease"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"=="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diseaseName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diseaseDetails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querySnapshot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800" dirty="0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]?.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31ebfe2e680_3_213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458" name="Google Shape;1458;g31ebfe2e680_3_213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9" name="Google Shape;1459;g31ebfe2e680_3_213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0" name="Google Shape;1460;g31ebfe2e680_3_213"/>
          <p:cNvSpPr txBox="1"/>
          <p:nvPr/>
        </p:nvSpPr>
        <p:spPr>
          <a:xfrm>
            <a:off x="384650" y="1001875"/>
            <a:ext cx="37248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6. Dashboard APIs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6.1 Fetch Cases for Dermatologist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Retrieves all cases visible to the logged-in dermatologist.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None.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List of cases assigned to or available for the dermatologist.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461" name="Google Shape;1461;g31ebfe2e680_3_213"/>
          <p:cNvGraphicFramePr/>
          <p:nvPr/>
        </p:nvGraphicFramePr>
        <p:xfrm>
          <a:off x="617550" y="3873600"/>
          <a:ext cx="4457700" cy="682816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collection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"cases"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casesSnapshot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getDocs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casesList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casesSnapshot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doc.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1ebfe2e680_3_205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467" name="Google Shape;1467;g31ebfe2e680_3_205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8" name="Google Shape;1468;g31ebfe2e680_3_205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9" name="Google Shape;1469;g31ebfe2e680_3_205"/>
          <p:cNvSpPr txBox="1"/>
          <p:nvPr/>
        </p:nvSpPr>
        <p:spPr>
          <a:xfrm>
            <a:off x="384650" y="1001875"/>
            <a:ext cx="37248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6.2 Filter and Sort Cases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Filters and sorts cases based on selected criteria (e.g., date, status).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Client-side filtering and sorting.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Filter attribute, search term, and sort key.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Filtered and sorted list of cases.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470" name="Google Shape;1470;g31ebfe2e680_3_205"/>
          <p:cNvGraphicFramePr/>
          <p:nvPr/>
        </p:nvGraphicFramePr>
        <p:xfrm>
          <a:off x="554925" y="3444225"/>
          <a:ext cx="5038725" cy="682816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03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filteredCases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endParaRPr sz="800">
                        <a:solidFill>
                          <a:srgbClr val="89DD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filterAttribute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]?.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toLowerCase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includes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searchTerm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toLowerCase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).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(a[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sortKey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b[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sortKey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?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: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r>
                        <a:rPr lang="en" sz="800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31ebfe2e680_3_197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476" name="Google Shape;1476;g31ebfe2e680_3_197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7" name="Google Shape;1477;g31ebfe2e680_3_197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8" name="Google Shape;1478;g31ebfe2e680_3_197"/>
          <p:cNvSpPr txBox="1"/>
          <p:nvPr/>
        </p:nvSpPr>
        <p:spPr>
          <a:xfrm>
            <a:off x="384650" y="1001875"/>
            <a:ext cx="37248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6.3 Pagination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Paginates the list of cases displayed on the dashboard.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Client-side pagination logic.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Current page number and items per page.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Cases for the current page.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479" name="Google Shape;1479;g31ebfe2e680_3_197"/>
          <p:cNvGraphicFramePr/>
          <p:nvPr/>
        </p:nvGraphicFramePr>
        <p:xfrm>
          <a:off x="474425" y="3274275"/>
          <a:ext cx="5695950" cy="542608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69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currentData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filteredCases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b="1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slice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" sz="800" b="1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currentPage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" sz="800" b="1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itemsPerPage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b="1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currentPage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itemsPerPage</a:t>
                      </a: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 b="1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 b="1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1ebfe2e680_3_269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485" name="Google Shape;1485;g31ebfe2e680_3_269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6" name="Google Shape;1486;g31ebfe2e680_3_269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7" name="Google Shape;1487;g31ebfe2e680_3_269"/>
          <p:cNvSpPr txBox="1"/>
          <p:nvPr/>
        </p:nvSpPr>
        <p:spPr>
          <a:xfrm>
            <a:off x="384650" y="1001875"/>
            <a:ext cx="37248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7. Patient Dashboard APIs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7.1 Fetch Cases for Patients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 Retrieves all cases for the logged-in patient.</a:t>
            </a:r>
            <a:br>
              <a:rPr lang="en" sz="1100" b="1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 </a:t>
            </a:r>
            <a:r>
              <a:rPr lang="en" sz="11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 b="1">
                <a:solidFill>
                  <a:schemeClr val="dk1"/>
                </a:solidFill>
              </a:rPr>
              <a:t> via Firestore SDK.</a:t>
            </a:r>
            <a:br>
              <a:rPr lang="en" sz="1100" b="1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 b="1">
                <a:solidFill>
                  <a:schemeClr val="dk1"/>
                </a:solidFill>
              </a:rPr>
              <a:t>Input: Patient ID.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 b="1">
                <a:solidFill>
                  <a:schemeClr val="dk1"/>
                </a:solidFill>
              </a:rPr>
              <a:t>Output: List of cases associated with the patient.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488" name="Google Shape;1488;g31ebfe2e680_3_269"/>
          <p:cNvGraphicFramePr/>
          <p:nvPr>
            <p:extLst>
              <p:ext uri="{D42A27DB-BD31-4B8C-83A1-F6EECF244321}">
                <p14:modId xmlns:p14="http://schemas.microsoft.com/office/powerpoint/2010/main" val="3043778136"/>
              </p:ext>
            </p:extLst>
          </p:nvPr>
        </p:nvGraphicFramePr>
        <p:xfrm>
          <a:off x="467023" y="3940425"/>
          <a:ext cx="5534025" cy="402400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53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userCases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casesSnapshot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b="1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docs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b="1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b="1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doc.</a:t>
                      </a:r>
                      <a:r>
                        <a:rPr lang="en" sz="800" b="1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().</a:t>
                      </a:r>
                      <a:r>
                        <a:rPr lang="en" sz="800" b="1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patientId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===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b="1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b="1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uid</a:t>
                      </a: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 b="1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 b="1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1ebfe2e680_3_261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494" name="Google Shape;1494;g31ebfe2e680_3_261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5" name="Google Shape;1495;g31ebfe2e680_3_261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6" name="Google Shape;1496;g31ebfe2e680_3_261"/>
          <p:cNvSpPr txBox="1"/>
          <p:nvPr/>
        </p:nvSpPr>
        <p:spPr>
          <a:xfrm>
            <a:off x="384650" y="1001875"/>
            <a:ext cx="3724800" cy="3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7.2 Filter and Search Cases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Filters and searches cases for the logged-in patient.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Client-side filtering.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Search term and status filter.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Filtered list of cases.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497" name="Google Shape;1497;g31ebfe2e680_3_261"/>
          <p:cNvGraphicFramePr/>
          <p:nvPr/>
        </p:nvGraphicFramePr>
        <p:xfrm>
          <a:off x="528100" y="3238500"/>
          <a:ext cx="4391025" cy="1244092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439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0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7.2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Search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API</a:t>
                      </a:r>
                      <a:endParaRPr sz="800">
                        <a:solidFill>
                          <a:srgbClr val="F0717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Purpose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searches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logged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Method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Client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side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filtering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Process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Search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term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Output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Filtered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Key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Code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1ebfe2e680_8_8"/>
          <p:cNvSpPr txBox="1">
            <a:spLocks noGrp="1"/>
          </p:cNvSpPr>
          <p:nvPr>
            <p:ph type="title"/>
          </p:nvPr>
        </p:nvSpPr>
        <p:spPr>
          <a:xfrm>
            <a:off x="65985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Schedule</a:t>
            </a:r>
            <a:endParaRPr/>
          </a:p>
        </p:txBody>
      </p:sp>
      <p:grpSp>
        <p:nvGrpSpPr>
          <p:cNvPr id="700" name="Google Shape;700;g31ebfe2e680_8_8"/>
          <p:cNvGrpSpPr/>
          <p:nvPr/>
        </p:nvGrpSpPr>
        <p:grpSpPr>
          <a:xfrm>
            <a:off x="516825" y="1420427"/>
            <a:ext cx="2455939" cy="2602716"/>
            <a:chOff x="0" y="1189989"/>
            <a:chExt cx="2726700" cy="3482826"/>
          </a:xfrm>
        </p:grpSpPr>
        <p:sp>
          <p:nvSpPr>
            <p:cNvPr id="701" name="Google Shape;701;g31ebfe2e680_8_8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0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2" name="Google Shape;702;g31ebfe2e680_8_8"/>
            <p:cNvSpPr txBox="1"/>
            <p:nvPr/>
          </p:nvSpPr>
          <p:spPr>
            <a:xfrm>
              <a:off x="302432" y="2057115"/>
              <a:ext cx="2013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Sep 6 - Sep 26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03" name="Google Shape;703;g31ebfe2e680_8_8"/>
          <p:cNvGrpSpPr/>
          <p:nvPr/>
        </p:nvGrpSpPr>
        <p:grpSpPr>
          <a:xfrm>
            <a:off x="2538792" y="1420342"/>
            <a:ext cx="2288949" cy="2602870"/>
            <a:chOff x="2263425" y="1189775"/>
            <a:chExt cx="2541300" cy="3483033"/>
          </a:xfrm>
        </p:grpSpPr>
        <p:sp>
          <p:nvSpPr>
            <p:cNvPr id="704" name="Google Shape;704;g31ebfe2e680_8_8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5" name="Google Shape;705;g31ebfe2e680_8_8"/>
            <p:cNvSpPr txBox="1"/>
            <p:nvPr/>
          </p:nvSpPr>
          <p:spPr>
            <a:xfrm>
              <a:off x="2535639" y="2057108"/>
              <a:ext cx="1881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Sep 26 - Oct 24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Home page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Upload image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AI prediction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06" name="Google Shape;706;g31ebfe2e680_8_8"/>
          <p:cNvGrpSpPr/>
          <p:nvPr/>
        </p:nvGrpSpPr>
        <p:grpSpPr>
          <a:xfrm>
            <a:off x="4400133" y="1420342"/>
            <a:ext cx="2288949" cy="2602870"/>
            <a:chOff x="4329974" y="1189775"/>
            <a:chExt cx="2541300" cy="3483033"/>
          </a:xfrm>
        </p:grpSpPr>
        <p:sp>
          <p:nvSpPr>
            <p:cNvPr id="707" name="Google Shape;707;g31ebfe2e680_8_8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8" name="Google Shape;708;g31ebfe2e680_8_8"/>
            <p:cNvSpPr txBox="1"/>
            <p:nvPr/>
          </p:nvSpPr>
          <p:spPr>
            <a:xfrm>
              <a:off x="4499833" y="2057108"/>
              <a:ext cx="2214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Oct 24 - Nov 21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More conditions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More accuracy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Disease description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Treatment recommendations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Generate report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Users account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Technical paper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09" name="Google Shape;709;g31ebfe2e680_8_8"/>
          <p:cNvGrpSpPr/>
          <p:nvPr/>
        </p:nvGrpSpPr>
        <p:grpSpPr>
          <a:xfrm>
            <a:off x="6217893" y="1420267"/>
            <a:ext cx="2288978" cy="2929739"/>
            <a:chOff x="6396739" y="1189775"/>
            <a:chExt cx="2541332" cy="3920433"/>
          </a:xfrm>
        </p:grpSpPr>
        <p:sp>
          <p:nvSpPr>
            <p:cNvPr id="710" name="Google Shape;710;g31ebfe2e680_8_8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1" name="Google Shape;711;g31ebfe2e680_8_8"/>
            <p:cNvSpPr txBox="1"/>
            <p:nvPr/>
          </p:nvSpPr>
          <p:spPr>
            <a:xfrm>
              <a:off x="6529671" y="2057108"/>
              <a:ext cx="2408400" cy="30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Nov 21 - Dec 12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More accuracy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Patient records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Dermatologist dashboard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Dermatologist review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Chat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User Manual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Deployment Manual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API Manual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712" name="Google Shape;712;g31ebfe2e680_8_8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1ebfe2e680_3_253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503" name="Google Shape;1503;g31ebfe2e680_3_253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4" name="Google Shape;1504;g31ebfe2e680_3_253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5" name="Google Shape;1505;g31ebfe2e680_3_253"/>
          <p:cNvSpPr txBox="1"/>
          <p:nvPr/>
        </p:nvSpPr>
        <p:spPr>
          <a:xfrm>
            <a:off x="420425" y="1145000"/>
            <a:ext cx="3724800" cy="3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7.3 Fetch Logged-in User Data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Retrieves the details of the logged-in user (name, email, role).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User ID.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User details from Firestore.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506" name="Google Shape;1506;g31ebfe2e680_3_253"/>
          <p:cNvGraphicFramePr/>
          <p:nvPr/>
        </p:nvGraphicFramePr>
        <p:xfrm>
          <a:off x="546000" y="3417400"/>
          <a:ext cx="4572000" cy="402400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userData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"users"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))).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30e183d0b06_4_98"/>
          <p:cNvSpPr txBox="1"/>
          <p:nvPr/>
        </p:nvSpPr>
        <p:spPr>
          <a:xfrm>
            <a:off x="202650" y="141850"/>
            <a:ext cx="888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- APIs</a:t>
            </a:r>
            <a:endParaRPr sz="26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512" name="Google Shape;1512;g30e183d0b06_4_98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3" name="Google Shape;1513;g30e183d0b06_4_98"/>
          <p:cNvSpPr txBox="1"/>
          <p:nvPr/>
        </p:nvSpPr>
        <p:spPr>
          <a:xfrm>
            <a:off x="138575" y="864125"/>
            <a:ext cx="393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 API and CORS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4" name="Google Shape;1514;g30e183d0b06_4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050" y="1525476"/>
            <a:ext cx="4188950" cy="34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g30e183d0b06_4_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6550" y="1525476"/>
            <a:ext cx="4380024" cy="3067067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g30e183d0b06_4_98"/>
          <p:cNvSpPr txBox="1"/>
          <p:nvPr/>
        </p:nvSpPr>
        <p:spPr>
          <a:xfrm>
            <a:off x="4659575" y="8869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Axios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1ebfe2e680_3_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</a:t>
            </a:r>
            <a:endParaRPr/>
          </a:p>
        </p:txBody>
      </p:sp>
      <p:sp>
        <p:nvSpPr>
          <p:cNvPr id="1522" name="Google Shape;1522;g31ebfe2e680_3_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1. Integrate multi-modal learning by combining image data with text-based inputs, such as patient-entered symptoms and clinical notes, for enhanced diagnostic accuracy.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2. Enhance chat functionality with AI-powered conversational agents to automate routine queries and improve patient response times.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3. Integrate an appointment scheduling system.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305a6666d12_7_30"/>
          <p:cNvSpPr txBox="1">
            <a:spLocks noGrp="1"/>
          </p:cNvSpPr>
          <p:nvPr>
            <p:ph type="title"/>
          </p:nvPr>
        </p:nvSpPr>
        <p:spPr>
          <a:xfrm>
            <a:off x="485625" y="318150"/>
            <a:ext cx="513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/>
              <a:t>WIKI PAGE LINK</a:t>
            </a:r>
            <a:endParaRPr u="sng"/>
          </a:p>
        </p:txBody>
      </p:sp>
      <p:sp>
        <p:nvSpPr>
          <p:cNvPr id="1528" name="Google Shape;1528;g305a6666d12_7_30"/>
          <p:cNvSpPr txBox="1">
            <a:spLocks noGrp="1"/>
          </p:cNvSpPr>
          <p:nvPr>
            <p:ph type="subTitle" idx="1"/>
          </p:nvPr>
        </p:nvSpPr>
        <p:spPr>
          <a:xfrm>
            <a:off x="576375" y="1160075"/>
            <a:ext cx="37998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To see our final work,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Click on the link below.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9" name="Google Shape;1529;g305a6666d12_7_30"/>
          <p:cNvSpPr txBox="1"/>
          <p:nvPr/>
        </p:nvSpPr>
        <p:spPr>
          <a:xfrm>
            <a:off x="576375" y="2312750"/>
            <a:ext cx="477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140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" sz="14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https://github.com/htmw/2024F-Biased/wiki</a:t>
            </a:r>
            <a:endParaRPr sz="42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0" name="Google Shape;1530;g305a6666d12_7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9000" y="744175"/>
            <a:ext cx="3234775" cy="348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0e183d0b06_4_91"/>
          <p:cNvSpPr txBox="1">
            <a:spLocks noGrp="1"/>
          </p:cNvSpPr>
          <p:nvPr>
            <p:ph type="subTitle" idx="1"/>
          </p:nvPr>
        </p:nvSpPr>
        <p:spPr>
          <a:xfrm>
            <a:off x="3286375" y="2078500"/>
            <a:ext cx="27216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6400" b="1">
                <a:latin typeface="Caudex"/>
                <a:ea typeface="Caudex"/>
                <a:cs typeface="Caudex"/>
                <a:sym typeface="Caudex"/>
              </a:rPr>
              <a:t>DEMO</a:t>
            </a:r>
            <a:endParaRPr sz="6400" b="1">
              <a:latin typeface="Caudex"/>
              <a:ea typeface="Caudex"/>
              <a:cs typeface="Caudex"/>
              <a:sym typeface="Caudex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30e183d0b06_4_108"/>
          <p:cNvSpPr txBox="1">
            <a:spLocks noGrp="1"/>
          </p:cNvSpPr>
          <p:nvPr>
            <p:ph type="subTitle" idx="1"/>
          </p:nvPr>
        </p:nvSpPr>
        <p:spPr>
          <a:xfrm>
            <a:off x="1578450" y="1642325"/>
            <a:ext cx="5987100" cy="3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6400" b="1">
                <a:latin typeface="Caudex"/>
                <a:ea typeface="Caudex"/>
                <a:cs typeface="Caudex"/>
                <a:sym typeface="Caudex"/>
              </a:rPr>
              <a:t>THANK YOU!</a:t>
            </a:r>
            <a:endParaRPr sz="6400" b="1">
              <a:latin typeface="Caudex"/>
              <a:ea typeface="Caudex"/>
              <a:cs typeface="Caudex"/>
              <a:sym typeface="Caudex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05a6666d12_1_58"/>
          <p:cNvSpPr txBox="1">
            <a:spLocks noGrp="1"/>
          </p:cNvSpPr>
          <p:nvPr>
            <p:ph type="title"/>
          </p:nvPr>
        </p:nvSpPr>
        <p:spPr>
          <a:xfrm>
            <a:off x="328350" y="187775"/>
            <a:ext cx="72522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PATIENT PERSONA</a:t>
            </a:r>
            <a:endParaRPr sz="2800"/>
          </a:p>
        </p:txBody>
      </p:sp>
      <p:sp>
        <p:nvSpPr>
          <p:cNvPr id="718" name="Google Shape;718;g305a6666d12_1_58"/>
          <p:cNvSpPr txBox="1">
            <a:spLocks noGrp="1"/>
          </p:cNvSpPr>
          <p:nvPr>
            <p:ph type="body" idx="1"/>
          </p:nvPr>
        </p:nvSpPr>
        <p:spPr>
          <a:xfrm>
            <a:off x="284525" y="1116250"/>
            <a:ext cx="6362100" cy="3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Nashley is a busy professional person, living in a city and has sensitive skin prone to rash and acne.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has skin issues and often experiences delays in scheduling appointments with dermatologists.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Finds very difficult  to describe disease accurately and fears misdiagnosis due to lack of knowledge.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Concerned about long-term skin damage and wants fast treatment options.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wants a reliable, easy-to-use platform to self-access skin issues quickly and get initial feedback without needing to wait for appointments.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Hopes to receive personalized treatment recommendations based on her skin type, age, and medical history.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9" name="Google Shape;719;g305a6666d12_1_58"/>
          <p:cNvPicPr preferRelativeResize="0"/>
          <p:nvPr/>
        </p:nvPicPr>
        <p:blipFill rotWithShape="1">
          <a:blip r:embed="rId3">
            <a:alphaModFix/>
          </a:blip>
          <a:srcRect t="29" b="39"/>
          <a:stretch/>
        </p:blipFill>
        <p:spPr>
          <a:xfrm>
            <a:off x="6345959" y="885575"/>
            <a:ext cx="1676042" cy="22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Google Shape;720;g305a6666d12_1_58"/>
          <p:cNvCxnSpPr/>
          <p:nvPr/>
        </p:nvCxnSpPr>
        <p:spPr>
          <a:xfrm rot="10800000" flipH="1">
            <a:off x="428550" y="8855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1" name="Google Shape;721;g305a6666d12_1_58"/>
          <p:cNvSpPr txBox="1"/>
          <p:nvPr/>
        </p:nvSpPr>
        <p:spPr>
          <a:xfrm>
            <a:off x="6545450" y="3749875"/>
            <a:ext cx="2025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lang="en" sz="1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: </a:t>
            </a:r>
            <a:r>
              <a:rPr lang="en" sz="12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30</a:t>
            </a:r>
            <a:endParaRPr sz="1200" b="0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r>
              <a:rPr lang="en" sz="1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: </a:t>
            </a:r>
            <a:r>
              <a:rPr lang="en" sz="12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Female </a:t>
            </a:r>
            <a:r>
              <a:rPr lang="en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Occupation</a:t>
            </a:r>
            <a:r>
              <a:rPr lang="en" sz="1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: </a:t>
            </a:r>
            <a:r>
              <a:rPr lang="en" sz="12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IT Employee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305a6666d12_1_58"/>
          <p:cNvSpPr txBox="1"/>
          <p:nvPr/>
        </p:nvSpPr>
        <p:spPr>
          <a:xfrm>
            <a:off x="2198175" y="974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305a6666d12_1_58"/>
          <p:cNvSpPr txBox="1"/>
          <p:nvPr/>
        </p:nvSpPr>
        <p:spPr>
          <a:xfrm>
            <a:off x="6545450" y="3349675"/>
            <a:ext cx="184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sng" strike="noStrike" cap="none">
                <a:solidFill>
                  <a:srgbClr val="4C11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Nashley Pagiroli</a:t>
            </a:r>
            <a:endParaRPr sz="14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05a6666d12_1_65"/>
          <p:cNvSpPr txBox="1">
            <a:spLocks noGrp="1"/>
          </p:cNvSpPr>
          <p:nvPr>
            <p:ph type="title"/>
          </p:nvPr>
        </p:nvSpPr>
        <p:spPr>
          <a:xfrm>
            <a:off x="369450" y="262450"/>
            <a:ext cx="72522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PARENT  PERSONA</a:t>
            </a:r>
            <a:endParaRPr sz="2800"/>
          </a:p>
        </p:txBody>
      </p:sp>
      <p:sp>
        <p:nvSpPr>
          <p:cNvPr id="729" name="Google Shape;729;g305a6666d12_1_65"/>
          <p:cNvSpPr txBox="1">
            <a:spLocks noGrp="1"/>
          </p:cNvSpPr>
          <p:nvPr>
            <p:ph type="body" idx="1"/>
          </p:nvPr>
        </p:nvSpPr>
        <p:spPr>
          <a:xfrm>
            <a:off x="369450" y="1069250"/>
            <a:ext cx="6167400" cy="3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Gloria is a housewife balancing taking care of four children,household duties, and her husband,leaving her with little time to focus on individual healths.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Frequently deals with minor skin issues like rashes or eczema among her kids.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Finds to gets confused especially when it comes to skincare for different ages and skin types.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Concerned about the cost and time required for multiple doctor visits, particularly for non-serious conditions.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Seeks personalized advice for each children skincare with their unique needs like skin type, allergies, or past treatments.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Hopes to save time by using images and she uploads.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Wants peace of mind by receiving accurate, clear advice and thinks homecare is sufficient.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30" name="Google Shape;730;g305a6666d12_1_65"/>
          <p:cNvCxnSpPr/>
          <p:nvPr/>
        </p:nvCxnSpPr>
        <p:spPr>
          <a:xfrm rot="10800000" flipH="1">
            <a:off x="431100" y="8828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31" name="Google Shape;731;g305a6666d12_1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1150" y="1069250"/>
            <a:ext cx="2837750" cy="20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05a6666d12_1_65"/>
          <p:cNvSpPr txBox="1"/>
          <p:nvPr/>
        </p:nvSpPr>
        <p:spPr>
          <a:xfrm>
            <a:off x="6619675" y="3671250"/>
            <a:ext cx="2080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Female </a:t>
            </a: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 wife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3" name="Google Shape;733;g305a6666d12_1_65"/>
          <p:cNvSpPr txBox="1"/>
          <p:nvPr/>
        </p:nvSpPr>
        <p:spPr>
          <a:xfrm>
            <a:off x="6397975" y="3255738"/>
            <a:ext cx="178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Gloria Garson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05a6666d12_1_71"/>
          <p:cNvSpPr txBox="1">
            <a:spLocks noGrp="1"/>
          </p:cNvSpPr>
          <p:nvPr>
            <p:ph type="title"/>
          </p:nvPr>
        </p:nvSpPr>
        <p:spPr>
          <a:xfrm>
            <a:off x="240750" y="131325"/>
            <a:ext cx="74910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DOCTOR  PERSONA</a:t>
            </a:r>
            <a:endParaRPr sz="2800"/>
          </a:p>
        </p:txBody>
      </p:sp>
      <p:sp>
        <p:nvSpPr>
          <p:cNvPr id="739" name="Google Shape;739;g305a6666d12_1_71"/>
          <p:cNvSpPr txBox="1">
            <a:spLocks noGrp="1"/>
          </p:cNvSpPr>
          <p:nvPr>
            <p:ph type="body" idx="1"/>
          </p:nvPr>
        </p:nvSpPr>
        <p:spPr>
          <a:xfrm>
            <a:off x="240750" y="744125"/>
            <a:ext cx="5730000" cy="4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Robert is working in both a hospital and private clinic, treating a high volume of patients with various skin conditions.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sz="1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Manages a large patient load daily, leading to limited time for each consultation and difficulty providing personalized care.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receives incomplete descriptions of diseases, making it challenging to diagnose accurately without further testing or follow-ups.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Struggles to track patient treatment outcomes over time,like eczema or psoriasis, due to irregular follow-ups or inconsistent data from patients.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sz="1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Wants a platform of patient information, including images, and medical history, allowing for quick.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Hopes to tracks patient progress over time, helping to adjust treatments.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Aims to reduce the patient times.</a:t>
            </a:r>
            <a:endParaRPr sz="13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40" name="Google Shape;740;g305a6666d12_1_71"/>
          <p:cNvCxnSpPr/>
          <p:nvPr/>
        </p:nvCxnSpPr>
        <p:spPr>
          <a:xfrm rot="10800000" flipH="1">
            <a:off x="376750" y="7441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1" name="Google Shape;741;g305a6666d12_1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4487" y="923850"/>
            <a:ext cx="3229288" cy="23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305a6666d12_1_71"/>
          <p:cNvSpPr txBox="1"/>
          <p:nvPr/>
        </p:nvSpPr>
        <p:spPr>
          <a:xfrm>
            <a:off x="6359750" y="3639450"/>
            <a:ext cx="22572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 : </a:t>
            </a:r>
            <a:r>
              <a:rPr lang="en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Dermatologist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3" name="Google Shape;743;g305a6666d12_1_71"/>
          <p:cNvSpPr txBox="1"/>
          <p:nvPr/>
        </p:nvSpPr>
        <p:spPr>
          <a:xfrm>
            <a:off x="6359750" y="3335825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sng" strike="noStrike" cap="none">
                <a:solidFill>
                  <a:srgbClr val="4C11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Robert Smith  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5a6666d12_1_53"/>
          <p:cNvSpPr txBox="1">
            <a:spLocks noGrp="1"/>
          </p:cNvSpPr>
          <p:nvPr>
            <p:ph type="title"/>
          </p:nvPr>
        </p:nvSpPr>
        <p:spPr>
          <a:xfrm>
            <a:off x="167800" y="315025"/>
            <a:ext cx="7706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MVP (Minimum Viable Product)</a:t>
            </a:r>
            <a:endParaRPr sz="2800"/>
          </a:p>
        </p:txBody>
      </p:sp>
      <p:cxnSp>
        <p:nvCxnSpPr>
          <p:cNvPr id="749" name="Google Shape;749;g305a6666d12_1_53"/>
          <p:cNvCxnSpPr/>
          <p:nvPr/>
        </p:nvCxnSpPr>
        <p:spPr>
          <a:xfrm>
            <a:off x="269625" y="895175"/>
            <a:ext cx="683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0" name="Google Shape;750;g305a6666d12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1025"/>
            <a:ext cx="8839196" cy="20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1ebfe2e680_11_0"/>
          <p:cNvSpPr txBox="1">
            <a:spLocks noGrp="1"/>
          </p:cNvSpPr>
          <p:nvPr>
            <p:ph type="title"/>
          </p:nvPr>
        </p:nvSpPr>
        <p:spPr>
          <a:xfrm>
            <a:off x="167800" y="315025"/>
            <a:ext cx="7706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MVP (Minimum Viable Product)</a:t>
            </a:r>
            <a:endParaRPr sz="2800"/>
          </a:p>
        </p:txBody>
      </p:sp>
      <p:sp>
        <p:nvSpPr>
          <p:cNvPr id="756" name="Google Shape;756;g31ebfe2e680_11_0"/>
          <p:cNvSpPr txBox="1">
            <a:spLocks noGrp="1"/>
          </p:cNvSpPr>
          <p:nvPr>
            <p:ph type="body" idx="1"/>
          </p:nvPr>
        </p:nvSpPr>
        <p:spPr>
          <a:xfrm>
            <a:off x="321025" y="999525"/>
            <a:ext cx="7089600" cy="3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Web-Based Interface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User-friendly platform accessible to patients and dermatologists.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Image Upload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and intuitive feature for patients to upload skin condition images.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multiple images per case for comprehensive analysis.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Diagnosis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a pre-trained image classification model to process uploaded images.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fast and accurate diagnosis results for 20+ skin conditions.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Diagnosis Display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 and concise results displayed to the patient with an option to generate report, including: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 skin condition.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Brief description of the diagnosis.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Actionable treatment recommendations.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57" name="Google Shape;757;g31ebfe2e680_11_0"/>
          <p:cNvCxnSpPr/>
          <p:nvPr/>
        </p:nvCxnSpPr>
        <p:spPr>
          <a:xfrm>
            <a:off x="269625" y="895175"/>
            <a:ext cx="683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g31ebfe2e680_11_0"/>
          <p:cNvSpPr txBox="1"/>
          <p:nvPr/>
        </p:nvSpPr>
        <p:spPr>
          <a:xfrm>
            <a:off x="5496300" y="1169800"/>
            <a:ext cx="3000000" cy="17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Reports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PDF reports for cases.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Downloadable and secure report access.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messaging with dermatologists.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patient chats seamlessly.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0e183d0b06_4_33"/>
          <p:cNvSpPr txBox="1">
            <a:spLocks noGrp="1"/>
          </p:cNvSpPr>
          <p:nvPr>
            <p:ph type="title"/>
          </p:nvPr>
        </p:nvSpPr>
        <p:spPr>
          <a:xfrm>
            <a:off x="269950" y="153900"/>
            <a:ext cx="7385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Project Design (Figma)</a:t>
            </a:r>
            <a:endParaRPr sz="2800"/>
          </a:p>
        </p:txBody>
      </p:sp>
      <p:cxnSp>
        <p:nvCxnSpPr>
          <p:cNvPr id="764" name="Google Shape;764;g30e183d0b06_4_33"/>
          <p:cNvCxnSpPr/>
          <p:nvPr/>
        </p:nvCxnSpPr>
        <p:spPr>
          <a:xfrm rot="10800000" flipH="1">
            <a:off x="351575" y="7366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65" name="Google Shape;765;g30e183d0b06_4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000" y="838800"/>
            <a:ext cx="6337449" cy="41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1ebfe2e680_0_37"/>
          <p:cNvSpPr txBox="1">
            <a:spLocks noGrp="1"/>
          </p:cNvSpPr>
          <p:nvPr>
            <p:ph type="title"/>
          </p:nvPr>
        </p:nvSpPr>
        <p:spPr>
          <a:xfrm>
            <a:off x="269950" y="153900"/>
            <a:ext cx="7385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Project Design (Figma)</a:t>
            </a:r>
            <a:endParaRPr sz="2800"/>
          </a:p>
        </p:txBody>
      </p:sp>
      <p:cxnSp>
        <p:nvCxnSpPr>
          <p:cNvPr id="771" name="Google Shape;771;g31ebfe2e680_0_37"/>
          <p:cNvCxnSpPr/>
          <p:nvPr/>
        </p:nvCxnSpPr>
        <p:spPr>
          <a:xfrm rot="10800000" flipH="1">
            <a:off x="351575" y="7366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2" name="Google Shape;772;g31ebfe2e680_0_37"/>
          <p:cNvPicPr preferRelativeResize="0"/>
          <p:nvPr/>
        </p:nvPicPr>
        <p:blipFill rotWithShape="1">
          <a:blip r:embed="rId3">
            <a:alphaModFix/>
          </a:blip>
          <a:srcRect b="1009"/>
          <a:stretch/>
        </p:blipFill>
        <p:spPr>
          <a:xfrm>
            <a:off x="1106750" y="991200"/>
            <a:ext cx="6313951" cy="39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1ebfe2e680_0_44"/>
          <p:cNvSpPr txBox="1">
            <a:spLocks noGrp="1"/>
          </p:cNvSpPr>
          <p:nvPr>
            <p:ph type="title"/>
          </p:nvPr>
        </p:nvSpPr>
        <p:spPr>
          <a:xfrm>
            <a:off x="269950" y="153900"/>
            <a:ext cx="7385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Project Design (Figma)</a:t>
            </a:r>
            <a:endParaRPr sz="2800"/>
          </a:p>
        </p:txBody>
      </p:sp>
      <p:cxnSp>
        <p:nvCxnSpPr>
          <p:cNvPr id="778" name="Google Shape;778;g31ebfe2e680_0_44"/>
          <p:cNvCxnSpPr/>
          <p:nvPr/>
        </p:nvCxnSpPr>
        <p:spPr>
          <a:xfrm rot="10800000" flipH="1">
            <a:off x="351575" y="7366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9" name="Google Shape;779;g31ebfe2e680_0_44"/>
          <p:cNvPicPr preferRelativeResize="0"/>
          <p:nvPr/>
        </p:nvPicPr>
        <p:blipFill rotWithShape="1">
          <a:blip r:embed="rId3">
            <a:alphaModFix/>
          </a:blip>
          <a:srcRect r="1477"/>
          <a:stretch/>
        </p:blipFill>
        <p:spPr>
          <a:xfrm>
            <a:off x="1595550" y="1009700"/>
            <a:ext cx="5691425" cy="39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"/>
          <p:cNvSpPr txBox="1">
            <a:spLocks noGrp="1"/>
          </p:cNvSpPr>
          <p:nvPr>
            <p:ph type="title"/>
          </p:nvPr>
        </p:nvSpPr>
        <p:spPr>
          <a:xfrm>
            <a:off x="251725" y="42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/>
              <a:t>AGENDA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75" name="Google Shape;575;p3"/>
          <p:cNvSpPr txBox="1">
            <a:spLocks noGrp="1"/>
          </p:cNvSpPr>
          <p:nvPr>
            <p:ph type="title" idx="4"/>
          </p:nvPr>
        </p:nvSpPr>
        <p:spPr>
          <a:xfrm>
            <a:off x="2200088" y="1428273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400" b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6" name="Google Shape;576;p3"/>
          <p:cNvSpPr txBox="1">
            <a:spLocks noGrp="1"/>
          </p:cNvSpPr>
          <p:nvPr>
            <p:ph type="title" idx="6"/>
          </p:nvPr>
        </p:nvSpPr>
        <p:spPr>
          <a:xfrm>
            <a:off x="4936900" y="135039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400" b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77" name="Google Shape;577;p3"/>
          <p:cNvSpPr txBox="1">
            <a:spLocks noGrp="1"/>
          </p:cNvSpPr>
          <p:nvPr>
            <p:ph type="title" idx="7"/>
          </p:nvPr>
        </p:nvSpPr>
        <p:spPr>
          <a:xfrm>
            <a:off x="2589975" y="3202150"/>
            <a:ext cx="6129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400" b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78" name="Google Shape;578;p3"/>
          <p:cNvSpPr txBox="1">
            <a:spLocks noGrp="1"/>
          </p:cNvSpPr>
          <p:nvPr>
            <p:ph type="subTitle" idx="1"/>
          </p:nvPr>
        </p:nvSpPr>
        <p:spPr>
          <a:xfrm>
            <a:off x="335275" y="1973075"/>
            <a:ext cx="15987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Roles and Responsibilities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Improvements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3"/>
          <p:cNvSpPr txBox="1">
            <a:spLocks noGrp="1"/>
          </p:cNvSpPr>
          <p:nvPr>
            <p:ph type="subTitle" idx="8"/>
          </p:nvPr>
        </p:nvSpPr>
        <p:spPr>
          <a:xfrm>
            <a:off x="2200100" y="1997625"/>
            <a:ext cx="21297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Project Description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Working Agreement 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p3"/>
          <p:cNvSpPr txBox="1">
            <a:spLocks noGrp="1"/>
          </p:cNvSpPr>
          <p:nvPr>
            <p:ph type="subTitle" idx="9"/>
          </p:nvPr>
        </p:nvSpPr>
        <p:spPr>
          <a:xfrm>
            <a:off x="4548700" y="2003025"/>
            <a:ext cx="18399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Personas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MVP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Project Design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3"/>
          <p:cNvSpPr txBox="1">
            <a:spLocks noGrp="1"/>
          </p:cNvSpPr>
          <p:nvPr>
            <p:ph type="subTitle" idx="13"/>
          </p:nvPr>
        </p:nvSpPr>
        <p:spPr>
          <a:xfrm>
            <a:off x="6513700" y="2012325"/>
            <a:ext cx="25659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Algorithms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3"/>
          <p:cNvSpPr txBox="1">
            <a:spLocks noGrp="1"/>
          </p:cNvSpPr>
          <p:nvPr>
            <p:ph type="subTitle" idx="14"/>
          </p:nvPr>
        </p:nvSpPr>
        <p:spPr>
          <a:xfrm>
            <a:off x="335275" y="3641625"/>
            <a:ext cx="23247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Project backlog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Sprint 1 Summary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Sprint 2 Summary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3"/>
          <p:cNvSpPr txBox="1">
            <a:spLocks noGrp="1"/>
          </p:cNvSpPr>
          <p:nvPr>
            <p:ph type="subTitle" idx="15"/>
          </p:nvPr>
        </p:nvSpPr>
        <p:spPr>
          <a:xfrm>
            <a:off x="2200100" y="3577525"/>
            <a:ext cx="23247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Sprint 3: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Stories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Test cases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Completed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Not Completed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4" name="Google Shape;584;p3"/>
          <p:cNvCxnSpPr/>
          <p:nvPr/>
        </p:nvCxnSpPr>
        <p:spPr>
          <a:xfrm rot="10800000" flipH="1">
            <a:off x="335275" y="9686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3"/>
          <p:cNvSpPr txBox="1"/>
          <p:nvPr/>
        </p:nvSpPr>
        <p:spPr>
          <a:xfrm>
            <a:off x="6580600" y="2951088"/>
            <a:ext cx="86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08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"/>
          <p:cNvSpPr txBox="1"/>
          <p:nvPr/>
        </p:nvSpPr>
        <p:spPr>
          <a:xfrm>
            <a:off x="6580600" y="3641625"/>
            <a:ext cx="243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Retrospective 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Demo and APIs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3"/>
          <p:cNvSpPr/>
          <p:nvPr/>
        </p:nvSpPr>
        <p:spPr>
          <a:xfrm>
            <a:off x="418650" y="142827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8" name="Google Shape;588;p3"/>
          <p:cNvSpPr/>
          <p:nvPr/>
        </p:nvSpPr>
        <p:spPr>
          <a:xfrm>
            <a:off x="2200088" y="1389313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9" name="Google Shape;589;p3"/>
          <p:cNvSpPr/>
          <p:nvPr/>
        </p:nvSpPr>
        <p:spPr>
          <a:xfrm>
            <a:off x="4548700" y="138932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0" name="Google Shape;590;p3"/>
          <p:cNvSpPr/>
          <p:nvPr/>
        </p:nvSpPr>
        <p:spPr>
          <a:xfrm>
            <a:off x="2282963" y="304087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1" name="Google Shape;591;p3"/>
          <p:cNvSpPr/>
          <p:nvPr/>
        </p:nvSpPr>
        <p:spPr>
          <a:xfrm>
            <a:off x="4606613" y="3020813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2" name="Google Shape;592;p3"/>
          <p:cNvSpPr/>
          <p:nvPr/>
        </p:nvSpPr>
        <p:spPr>
          <a:xfrm>
            <a:off x="6580600" y="3012588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3" name="Google Shape;593;p3"/>
          <p:cNvSpPr/>
          <p:nvPr/>
        </p:nvSpPr>
        <p:spPr>
          <a:xfrm>
            <a:off x="6580600" y="138932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4" name="Google Shape;594;p3"/>
          <p:cNvSpPr/>
          <p:nvPr/>
        </p:nvSpPr>
        <p:spPr>
          <a:xfrm>
            <a:off x="418650" y="3012600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5" name="Google Shape;595;p3"/>
          <p:cNvSpPr txBox="1"/>
          <p:nvPr/>
        </p:nvSpPr>
        <p:spPr>
          <a:xfrm>
            <a:off x="4548700" y="3577525"/>
            <a:ext cx="2077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Metrics: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Velocity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Burndown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Chart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Committed Ratio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05a6666d12_4_0"/>
          <p:cNvSpPr txBox="1">
            <a:spLocks noGrp="1"/>
          </p:cNvSpPr>
          <p:nvPr>
            <p:ph type="title"/>
          </p:nvPr>
        </p:nvSpPr>
        <p:spPr>
          <a:xfrm>
            <a:off x="269950" y="107675"/>
            <a:ext cx="7389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Technologies</a:t>
            </a:r>
            <a:endParaRPr sz="2800"/>
          </a:p>
        </p:txBody>
      </p:sp>
      <p:sp>
        <p:nvSpPr>
          <p:cNvPr id="785" name="Google Shape;785;g305a6666d12_4_0"/>
          <p:cNvSpPr txBox="1"/>
          <p:nvPr/>
        </p:nvSpPr>
        <p:spPr>
          <a:xfrm>
            <a:off x="435675" y="1053500"/>
            <a:ext cx="23601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7"/>
              <a:buFont typeface="Arial"/>
              <a:buNone/>
            </a:pPr>
            <a:r>
              <a:rPr lang="en" sz="1507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Front-end &amp; Back-end &amp; Database</a:t>
            </a:r>
            <a:endParaRPr sz="1507" b="1" i="0" u="none" strike="noStrike" cap="none">
              <a:solidFill>
                <a:srgbClr val="595959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pic>
        <p:nvPicPr>
          <p:cNvPr id="786" name="Google Shape;786;g305a6666d12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513" y="1879150"/>
            <a:ext cx="473099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305a6666d12_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4888" y="1887793"/>
            <a:ext cx="473100" cy="45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305a6666d12_4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225" y="1927263"/>
            <a:ext cx="546976" cy="56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g305a6666d12_4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1175" y="1953925"/>
            <a:ext cx="774625" cy="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g305a6666d12_4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1150" y="3541674"/>
            <a:ext cx="546975" cy="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g305a6666d12_4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1199" y="4169475"/>
            <a:ext cx="610700" cy="5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305a6666d12_4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51163" y="3597225"/>
            <a:ext cx="1010875" cy="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305a6666d12_4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7763" y="2756184"/>
            <a:ext cx="610697" cy="4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305a6666d12_4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98587" y="1662648"/>
            <a:ext cx="688600" cy="64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305a6666d12_4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40263" y="2689923"/>
            <a:ext cx="610699" cy="55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305a6666d12_4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27687" y="3541685"/>
            <a:ext cx="610700" cy="53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305a6666d12_4_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48900" y="3573826"/>
            <a:ext cx="941476" cy="52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305a6666d12_4_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48901" y="2713500"/>
            <a:ext cx="857851" cy="35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305a6666d12_4_0"/>
          <p:cNvPicPr preferRelativeResize="0"/>
          <p:nvPr/>
        </p:nvPicPr>
        <p:blipFill rotWithShape="1">
          <a:blip r:embed="rId16">
            <a:alphaModFix/>
          </a:blip>
          <a:srcRect r="-4710"/>
          <a:stretch/>
        </p:blipFill>
        <p:spPr>
          <a:xfrm>
            <a:off x="6591050" y="1767925"/>
            <a:ext cx="1108575" cy="5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305a6666d12_4_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79093" y="3627238"/>
            <a:ext cx="1327558" cy="4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305a6666d12_4_0"/>
          <p:cNvSpPr txBox="1"/>
          <p:nvPr/>
        </p:nvSpPr>
        <p:spPr>
          <a:xfrm>
            <a:off x="6386200" y="1077038"/>
            <a:ext cx="246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Tools</a:t>
            </a:r>
            <a:endParaRPr sz="19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802" name="Google Shape;802;g305a6666d12_4_0"/>
          <p:cNvSpPr txBox="1"/>
          <p:nvPr/>
        </p:nvSpPr>
        <p:spPr>
          <a:xfrm>
            <a:off x="3528775" y="1106300"/>
            <a:ext cx="151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AI Model</a:t>
            </a:r>
            <a:endParaRPr sz="15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pic>
        <p:nvPicPr>
          <p:cNvPr id="803" name="Google Shape;803;g305a6666d12_4_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604100" y="2758238"/>
            <a:ext cx="857849" cy="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g305a6666d12_4_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709274" y="2667950"/>
            <a:ext cx="1010875" cy="365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Google Shape;805;g305a6666d12_4_0"/>
          <p:cNvCxnSpPr/>
          <p:nvPr/>
        </p:nvCxnSpPr>
        <p:spPr>
          <a:xfrm rot="10800000" flipH="1">
            <a:off x="376525" y="9369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6" name="Google Shape;806;g305a6666d12_4_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82650" y="4318000"/>
            <a:ext cx="715325" cy="7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g305a6666d12_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150" y="2736375"/>
            <a:ext cx="546974" cy="45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g305a6666d12_4_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758025" y="3626926"/>
            <a:ext cx="774625" cy="4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0e183d0b06_2_32"/>
          <p:cNvSpPr txBox="1">
            <a:spLocks noGrp="1"/>
          </p:cNvSpPr>
          <p:nvPr>
            <p:ph type="title"/>
          </p:nvPr>
        </p:nvSpPr>
        <p:spPr>
          <a:xfrm>
            <a:off x="240750" y="126050"/>
            <a:ext cx="85791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REACT+VITE AND TAILWIND CSS</a:t>
            </a:r>
            <a:endParaRPr sz="2800"/>
          </a:p>
        </p:txBody>
      </p:sp>
      <p:sp>
        <p:nvSpPr>
          <p:cNvPr id="814" name="Google Shape;814;g30e183d0b06_2_32"/>
          <p:cNvSpPr txBox="1">
            <a:spLocks noGrp="1"/>
          </p:cNvSpPr>
          <p:nvPr>
            <p:ph type="body" idx="1"/>
          </p:nvPr>
        </p:nvSpPr>
        <p:spPr>
          <a:xfrm>
            <a:off x="499575" y="1762250"/>
            <a:ext cx="4518600" cy="21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an open source JavaScript library.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 used to create interactive and reactive user interfaces. We can split UI’s into reusable components, which can make it easier to maintain and build large web applications.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It is a fast and good web application build  tool. It stands out for its fast startup and instant compilation times during development.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TAILWIND CSS: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an open source css framework.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encourages a more direct approach to styling.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15" name="Google Shape;815;g30e183d0b06_2_32"/>
          <p:cNvCxnSpPr/>
          <p:nvPr/>
        </p:nvCxnSpPr>
        <p:spPr>
          <a:xfrm rot="10800000" flipH="1">
            <a:off x="370025" y="9603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6" name="Google Shape;816;g30e183d0b06_2_32"/>
          <p:cNvCxnSpPr/>
          <p:nvPr/>
        </p:nvCxnSpPr>
        <p:spPr>
          <a:xfrm rot="10800000">
            <a:off x="5144475" y="1701250"/>
            <a:ext cx="27900" cy="255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7" name="Google Shape;817;g30e183d0b06_2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4425" y="1897850"/>
            <a:ext cx="3429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0e183d0b06_1_7"/>
          <p:cNvSpPr txBox="1">
            <a:spLocks noGrp="1"/>
          </p:cNvSpPr>
          <p:nvPr>
            <p:ph type="body" idx="1"/>
          </p:nvPr>
        </p:nvSpPr>
        <p:spPr>
          <a:xfrm>
            <a:off x="527450" y="1101650"/>
            <a:ext cx="48027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SkinLens utilizes a flask-backend server.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AutoNum type="arabicPeriod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AI Model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 is used exclusively to host and manage the TensorFlow-based image classification model.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Processes image data sent from the frontend and returns accurate diagnoses for over 20 skin conditions.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Acts as a middleware to handle communication between the React frontend and the AI model.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AutoNum type="arabicPeriod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 API for Predictions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 dedicated API endpoint for uploading images and receiving AI-generated diagnoses.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Handles data preprocessing before sending it to the model and ensures smooth response delivery.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AutoNum type="arabicPeriod"/>
            </a:pPr>
            <a:r>
              <a:rPr lang="en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Lightweight and Efficient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Flask's lightweight framework ensures quick deployment and efficient handling of AI model requests.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Keeps the architecture modular by separating AI-related operations from other backend functionalities.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3" name="Google Shape;823;g30e183d0b06_1_7"/>
          <p:cNvSpPr txBox="1">
            <a:spLocks noGrp="1"/>
          </p:cNvSpPr>
          <p:nvPr>
            <p:ph type="title"/>
          </p:nvPr>
        </p:nvSpPr>
        <p:spPr>
          <a:xfrm>
            <a:off x="386675" y="393600"/>
            <a:ext cx="34092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FLASK</a:t>
            </a:r>
            <a:endParaRPr sz="2800"/>
          </a:p>
        </p:txBody>
      </p:sp>
      <p:pic>
        <p:nvPicPr>
          <p:cNvPr id="824" name="Google Shape;824;g30e183d0b06_1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5850" y="2063175"/>
            <a:ext cx="2811600" cy="171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5" name="Google Shape;825;g30e183d0b06_1_7"/>
          <p:cNvCxnSpPr/>
          <p:nvPr/>
        </p:nvCxnSpPr>
        <p:spPr>
          <a:xfrm>
            <a:off x="5467825" y="1244050"/>
            <a:ext cx="20100" cy="350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g30e183d0b06_1_7"/>
          <p:cNvCxnSpPr/>
          <p:nvPr/>
        </p:nvCxnSpPr>
        <p:spPr>
          <a:xfrm rot="10800000" flipH="1">
            <a:off x="527450" y="936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1ebfe2e680_11_14"/>
          <p:cNvSpPr txBox="1">
            <a:spLocks noGrp="1"/>
          </p:cNvSpPr>
          <p:nvPr>
            <p:ph type="body" idx="1"/>
          </p:nvPr>
        </p:nvSpPr>
        <p:spPr>
          <a:xfrm>
            <a:off x="499325" y="948450"/>
            <a:ext cx="76161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Real-Time Features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4800" algn="l" rtl="0"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AutoNum type="romanL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real-time updates for patient case statuses and dermatologist comments.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romanL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real-time chat between patients and dermatologists for instant consultation.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romanL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real-time notification alerts for case updates and new messages.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Firebase?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Simplifies backend management with an all-in-one platform for authentication, storage, and database operations.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robust security measures for healthcare data while meeting privacy standards.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Offers seamless real-time data updates for enhanced user experience.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high reliability, scalability, and minimal maintenance effort, making it ideal for healthcare applications.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2" name="Google Shape;832;g31ebfe2e680_11_14"/>
          <p:cNvSpPr txBox="1">
            <a:spLocks noGrp="1"/>
          </p:cNvSpPr>
          <p:nvPr>
            <p:ph type="title"/>
          </p:nvPr>
        </p:nvSpPr>
        <p:spPr>
          <a:xfrm>
            <a:off x="415850" y="277250"/>
            <a:ext cx="81024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FIREBASE INTEGRATION IN SKINLENS</a:t>
            </a:r>
            <a:endParaRPr/>
          </a:p>
        </p:txBody>
      </p:sp>
      <p:cxnSp>
        <p:nvCxnSpPr>
          <p:cNvPr id="833" name="Google Shape;833;g31ebfe2e680_11_14"/>
          <p:cNvCxnSpPr/>
          <p:nvPr/>
        </p:nvCxnSpPr>
        <p:spPr>
          <a:xfrm rot="10800000" flipH="1">
            <a:off x="499325" y="8255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0e183d0b06_1_13"/>
          <p:cNvSpPr txBox="1">
            <a:spLocks noGrp="1"/>
          </p:cNvSpPr>
          <p:nvPr>
            <p:ph type="title"/>
          </p:nvPr>
        </p:nvSpPr>
        <p:spPr>
          <a:xfrm>
            <a:off x="632350" y="488050"/>
            <a:ext cx="30834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CORS</a:t>
            </a:r>
            <a:endParaRPr sz="4500"/>
          </a:p>
        </p:txBody>
      </p:sp>
      <p:sp>
        <p:nvSpPr>
          <p:cNvPr id="839" name="Google Shape;839;g30e183d0b06_1_13"/>
          <p:cNvSpPr txBox="1">
            <a:spLocks noGrp="1"/>
          </p:cNvSpPr>
          <p:nvPr>
            <p:ph type="body" idx="1"/>
          </p:nvPr>
        </p:nvSpPr>
        <p:spPr>
          <a:xfrm>
            <a:off x="632350" y="1085075"/>
            <a:ext cx="3398100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Origin Resource Sharing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Feature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Prevents web pages from making requests to a different domain than the one serving the web page.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Cross-Origin Requests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Needed to enable requests from the frontend (React) to the backend (Flask), especially when hosted on different servers or ports.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Flask-CORS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Flask extension used to handle CORS settings, allowing the frontend to securely access the API.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Configured in the Flask app to allow requests from the frontend domain, specifying allowed HTTP methods (GET, POST, etc.)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40" name="Google Shape;840;g30e183d0b06_1_13"/>
          <p:cNvCxnSpPr/>
          <p:nvPr/>
        </p:nvCxnSpPr>
        <p:spPr>
          <a:xfrm>
            <a:off x="4392500" y="521975"/>
            <a:ext cx="30900" cy="421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1" name="Google Shape;841;g30e183d0b06_1_13"/>
          <p:cNvSpPr txBox="1">
            <a:spLocks noGrp="1"/>
          </p:cNvSpPr>
          <p:nvPr>
            <p:ph type="title"/>
          </p:nvPr>
        </p:nvSpPr>
        <p:spPr>
          <a:xfrm>
            <a:off x="4924750" y="488050"/>
            <a:ext cx="30834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Axios</a:t>
            </a:r>
            <a:endParaRPr sz="2800"/>
          </a:p>
        </p:txBody>
      </p:sp>
      <p:sp>
        <p:nvSpPr>
          <p:cNvPr id="842" name="Google Shape;842;g30e183d0b06_1_13"/>
          <p:cNvSpPr txBox="1"/>
          <p:nvPr/>
        </p:nvSpPr>
        <p:spPr>
          <a:xfrm>
            <a:off x="5008150" y="1123400"/>
            <a:ext cx="28422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HTTP Client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Axios is a promise-based library used to make HTTP requests from the frontend (React).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Simplifies API Calls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Handles API requests (GET, POST) and responses for operations like uploading images and retrieving diagnoses.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Handling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Provides built-in support for handling errors and network issues in the API requests.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Asynchronous Operations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Supports asynchronous requests, allowing the app to remain responsive while waiting for the backend to process data.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43" name="Google Shape;843;g30e183d0b06_1_13"/>
          <p:cNvCxnSpPr/>
          <p:nvPr/>
        </p:nvCxnSpPr>
        <p:spPr>
          <a:xfrm rot="10800000" flipH="1">
            <a:off x="659850" y="936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0e183d0b06_4_5"/>
          <p:cNvSpPr txBox="1">
            <a:spLocks noGrp="1"/>
          </p:cNvSpPr>
          <p:nvPr>
            <p:ph type="title"/>
          </p:nvPr>
        </p:nvSpPr>
        <p:spPr>
          <a:xfrm>
            <a:off x="462500" y="521975"/>
            <a:ext cx="54297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CORS and Axios functioning</a:t>
            </a:r>
            <a:endParaRPr sz="2800"/>
          </a:p>
        </p:txBody>
      </p:sp>
      <p:cxnSp>
        <p:nvCxnSpPr>
          <p:cNvPr id="849" name="Google Shape;849;g30e183d0b06_4_5"/>
          <p:cNvCxnSpPr/>
          <p:nvPr/>
        </p:nvCxnSpPr>
        <p:spPr>
          <a:xfrm rot="10800000" flipH="1">
            <a:off x="462500" y="10232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0" name="Google Shape;850;g30e183d0b06_4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213" y="1389125"/>
            <a:ext cx="8107575" cy="32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16f70e80bc_11_0"/>
          <p:cNvSpPr txBox="1">
            <a:spLocks noGrp="1"/>
          </p:cNvSpPr>
          <p:nvPr>
            <p:ph type="body" idx="1"/>
          </p:nvPr>
        </p:nvSpPr>
        <p:spPr>
          <a:xfrm>
            <a:off x="499325" y="948450"/>
            <a:ext cx="7616100" cy="4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 of Firebase in SkinLens: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Authentication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secure login and signup for patients and dermatologists.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Role-based authentication controls access to specific dashboards, cases, and reports.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seamless user management with email/password and token-based authentication.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Firestore Database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Stores user profiles, including name, email, role, and unique user IDs (UIDs).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Maintains detailed case records, including metadata, AI predictions, descriptions, and treatment recommendations.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Tracks case statuses (e.g., open, reviewed) and supports real-time data synchronization for accurate updates.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Firebase Storage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Securely stores patient-uploaded skin condition images.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Organizes files by unique case IDs, ensuring easy access and retrieval for analysis and report generation.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&amp; Scalability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Leverages Firebase's built-in security rules to protect sensitive patient and dermatologist data.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scales to handle high traffic, large datasets, and concurrent user sessions without performance issues.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6" name="Google Shape;856;g316f70e80bc_11_0"/>
          <p:cNvSpPr txBox="1">
            <a:spLocks noGrp="1"/>
          </p:cNvSpPr>
          <p:nvPr>
            <p:ph type="title"/>
          </p:nvPr>
        </p:nvSpPr>
        <p:spPr>
          <a:xfrm>
            <a:off x="415850" y="277250"/>
            <a:ext cx="81024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FIREBASE INTEGRATION IN SKINLENS</a:t>
            </a:r>
            <a:endParaRPr/>
          </a:p>
        </p:txBody>
      </p:sp>
      <p:cxnSp>
        <p:nvCxnSpPr>
          <p:cNvPr id="857" name="Google Shape;857;g316f70e80bc_11_0"/>
          <p:cNvCxnSpPr/>
          <p:nvPr/>
        </p:nvCxnSpPr>
        <p:spPr>
          <a:xfrm rot="10800000" flipH="1">
            <a:off x="499325" y="8255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8" name="Google Shape;858;g316f70e80bc_1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4000" y="1250300"/>
            <a:ext cx="1641275" cy="12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ALGORITHMS: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sp>
        <p:nvSpPr>
          <p:cNvPr id="864" name="Google Shape;864;p2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5" name="Google Shape;865;p2"/>
          <p:cNvSpPr txBox="1"/>
          <p:nvPr/>
        </p:nvSpPr>
        <p:spPr>
          <a:xfrm>
            <a:off x="307425" y="1327075"/>
            <a:ext cx="7328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TensorFlow and keras for the CNN Model and Data Augmentation.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 library for image preprocessing.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 for visualization.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66" name="Google Shape;866;p2"/>
          <p:cNvCxnSpPr/>
          <p:nvPr/>
        </p:nvCxnSpPr>
        <p:spPr>
          <a:xfrm rot="10800000" flipH="1">
            <a:off x="811525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1ebfe2e680_3_344"/>
          <p:cNvSpPr txBox="1">
            <a:spLocks noGrp="1"/>
          </p:cNvSpPr>
          <p:nvPr>
            <p:ph type="title"/>
          </p:nvPr>
        </p:nvSpPr>
        <p:spPr>
          <a:xfrm>
            <a:off x="209350" y="259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872" name="Google Shape;872;g31ebfe2e680_3_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1643050"/>
            <a:ext cx="8174950" cy="280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3" name="Google Shape;873;g31ebfe2e680_3_344"/>
          <p:cNvCxnSpPr/>
          <p:nvPr/>
        </p:nvCxnSpPr>
        <p:spPr>
          <a:xfrm rot="10800000" flipH="1">
            <a:off x="319450" y="8320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0e183d0b06_6_4"/>
          <p:cNvSpPr txBox="1">
            <a:spLocks noGrp="1"/>
          </p:cNvSpPr>
          <p:nvPr>
            <p:ph type="title"/>
          </p:nvPr>
        </p:nvSpPr>
        <p:spPr>
          <a:xfrm>
            <a:off x="466925" y="445025"/>
            <a:ext cx="795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CNN Architecture:</a:t>
            </a:r>
            <a:endParaRPr sz="2800"/>
          </a:p>
        </p:txBody>
      </p:sp>
      <p:sp>
        <p:nvSpPr>
          <p:cNvPr id="879" name="Google Shape;879;g30e183d0b06_6_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Model Layers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Convolutional Layers: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These layers extract features like edges, textures, and shapes from the images.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Max Pooling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These layers reduce the spatial dimensions of the feature maps, making the model more efficient and reducing overfitting.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Dropout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Randomly sets some neurons to zero during training to prevent overfitting.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Flatten Layer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Converts the 3D feature maps into a 1D vector, preparing it for the fully connected layers.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Dense Layer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The final output layer that classifies the images into one of the 5 classes using softmax activation.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udex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Batch Normalization: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Normalizes the output from the convolutional layer to stabilize and accelerate training.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Softmax Activation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:The softmax function converts the raw output scores into probabilities. It ensures that the sum of the output probabilities for all classes equals 1, making it suitable for multi-class classification.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Key Parameters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Optimizer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Adam.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Loss Function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Categorical Cross-entropy (for multi-class classification).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80" name="Google Shape;880;g30e183d0b06_6_4"/>
          <p:cNvCxnSpPr/>
          <p:nvPr/>
        </p:nvCxnSpPr>
        <p:spPr>
          <a:xfrm rot="10800000" flipH="1">
            <a:off x="599825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4"/>
          <p:cNvGrpSpPr/>
          <p:nvPr/>
        </p:nvGrpSpPr>
        <p:grpSpPr>
          <a:xfrm>
            <a:off x="4739510" y="442282"/>
            <a:ext cx="3511087" cy="2850324"/>
            <a:chOff x="4739510" y="442282"/>
            <a:chExt cx="3511087" cy="2850324"/>
          </a:xfrm>
        </p:grpSpPr>
        <p:pic>
          <p:nvPicPr>
            <p:cNvPr id="601" name="Google Shape;601;p4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7531721" y="1060140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4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7576869" y="72911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4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8021040" y="2003089"/>
              <a:ext cx="229557" cy="72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4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 flipH="1">
              <a:off x="5761185" y="442282"/>
              <a:ext cx="395902" cy="570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4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 flipH="1">
              <a:off x="6322223" y="745768"/>
              <a:ext cx="444142" cy="637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4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6696866" y="1003486"/>
              <a:ext cx="295064" cy="33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4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7464592" y="2399329"/>
              <a:ext cx="637103" cy="893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4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 flipH="1">
              <a:off x="4739510" y="729104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4"/>
            <p:cNvPicPr preferRelativeResize="0"/>
            <p:nvPr/>
          </p:nvPicPr>
          <p:blipFill rotWithShape="1">
            <a:blip r:embed="rId11">
              <a:alphaModFix amt="40000"/>
            </a:blip>
            <a:srcRect/>
            <a:stretch/>
          </p:blipFill>
          <p:spPr>
            <a:xfrm rot="-8100007" flipH="1">
              <a:off x="5594793" y="1024602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4"/>
            <p:cNvPicPr preferRelativeResize="0"/>
            <p:nvPr/>
          </p:nvPicPr>
          <p:blipFill rotWithShape="1">
            <a:blip r:embed="rId12">
              <a:alphaModFix amt="40000"/>
            </a:blip>
            <a:srcRect/>
            <a:stretch/>
          </p:blipFill>
          <p:spPr>
            <a:xfrm rot="-7092816" flipH="1">
              <a:off x="6550838" y="1499771"/>
              <a:ext cx="553929" cy="48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4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915684" y="2142427"/>
              <a:ext cx="548925" cy="4708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2" name="Google Shape;612;p4"/>
          <p:cNvPicPr preferRelativeResize="0"/>
          <p:nvPr/>
        </p:nvPicPr>
        <p:blipFill rotWithShape="1">
          <a:blip r:embed="rId13">
            <a:alphaModFix/>
          </a:blip>
          <a:srcRect l="8874"/>
          <a:stretch/>
        </p:blipFill>
        <p:spPr>
          <a:xfrm>
            <a:off x="710775" y="1507950"/>
            <a:ext cx="19813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"/>
          <p:cNvSpPr txBox="1"/>
          <p:nvPr/>
        </p:nvSpPr>
        <p:spPr>
          <a:xfrm>
            <a:off x="251375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MOHAMMAD ZAID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LEADER/DEVELOPER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"/>
          <p:cNvSpPr txBox="1">
            <a:spLocks noGrp="1"/>
          </p:cNvSpPr>
          <p:nvPr>
            <p:ph type="title"/>
          </p:nvPr>
        </p:nvSpPr>
        <p:spPr>
          <a:xfrm>
            <a:off x="590025" y="37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Roles and Responsibilities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pic>
        <p:nvPicPr>
          <p:cNvPr id="615" name="Google Shape;615;p4"/>
          <p:cNvPicPr preferRelativeResize="0"/>
          <p:nvPr/>
        </p:nvPicPr>
        <p:blipFill rotWithShape="1">
          <a:blip r:embed="rId14">
            <a:alphaModFix/>
          </a:blip>
          <a:srcRect t="10264"/>
          <a:stretch/>
        </p:blipFill>
        <p:spPr>
          <a:xfrm>
            <a:off x="3463625" y="1507950"/>
            <a:ext cx="20967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"/>
          <p:cNvSpPr txBox="1"/>
          <p:nvPr/>
        </p:nvSpPr>
        <p:spPr>
          <a:xfrm>
            <a:off x="2942013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ZHUOWEN YAN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MASTER/DEVELOPER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4"/>
          <p:cNvPicPr preferRelativeResize="0"/>
          <p:nvPr/>
        </p:nvPicPr>
        <p:blipFill rotWithShape="1">
          <a:blip r:embed="rId15">
            <a:alphaModFix/>
          </a:blip>
          <a:srcRect t="15131"/>
          <a:stretch/>
        </p:blipFill>
        <p:spPr>
          <a:xfrm>
            <a:off x="6331875" y="1507950"/>
            <a:ext cx="19813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"/>
          <p:cNvSpPr txBox="1"/>
          <p:nvPr/>
        </p:nvSpPr>
        <p:spPr>
          <a:xfrm>
            <a:off x="5942025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NAGANJALI PUJITHA KALLI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DBA/DEVELOPER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9" name="Google Shape;619;p4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1ebfe2e680_3_19"/>
          <p:cNvSpPr txBox="1">
            <a:spLocks noGrp="1"/>
          </p:cNvSpPr>
          <p:nvPr>
            <p:ph type="title"/>
          </p:nvPr>
        </p:nvSpPr>
        <p:spPr>
          <a:xfrm>
            <a:off x="211575" y="116725"/>
            <a:ext cx="82125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Structure</a:t>
            </a:r>
            <a:endParaRPr/>
          </a:p>
        </p:txBody>
      </p:sp>
      <p:cxnSp>
        <p:nvCxnSpPr>
          <p:cNvPr id="886" name="Google Shape;886;g31ebfe2e680_3_19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7" name="Google Shape;887;g31ebfe2e680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5" y="1216525"/>
            <a:ext cx="8292201" cy="34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1ebfe2e680_3_3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Testing:</a:t>
            </a:r>
            <a:endParaRPr/>
          </a:p>
        </p:txBody>
      </p:sp>
      <p:pic>
        <p:nvPicPr>
          <p:cNvPr id="893" name="Google Shape;893;g31ebfe2e680_3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750" y="1438475"/>
            <a:ext cx="5894900" cy="19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31ebfe2e680_3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50" y="1357975"/>
            <a:ext cx="2745851" cy="20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0e183d0b06_1_0"/>
          <p:cNvSpPr txBox="1">
            <a:spLocks noGrp="1"/>
          </p:cNvSpPr>
          <p:nvPr>
            <p:ph type="title"/>
          </p:nvPr>
        </p:nvSpPr>
        <p:spPr>
          <a:xfrm>
            <a:off x="2372600" y="1802625"/>
            <a:ext cx="51858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100" u="sng"/>
              <a:t>Diagrams</a:t>
            </a:r>
            <a:endParaRPr sz="6100" u="sng"/>
          </a:p>
        </p:txBody>
      </p:sp>
      <p:sp>
        <p:nvSpPr>
          <p:cNvPr id="900" name="Google Shape;900;g30e183d0b06_1_0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0e183d0b06_0_25"/>
          <p:cNvSpPr txBox="1">
            <a:spLocks noGrp="1"/>
          </p:cNvSpPr>
          <p:nvPr>
            <p:ph type="title"/>
          </p:nvPr>
        </p:nvSpPr>
        <p:spPr>
          <a:xfrm>
            <a:off x="720000" y="1751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Architecture Diagram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sp>
        <p:nvSpPr>
          <p:cNvPr id="906" name="Google Shape;906;g30e183d0b06_0_25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907" name="Google Shape;907;g30e183d0b06_0_25"/>
          <p:cNvCxnSpPr/>
          <p:nvPr/>
        </p:nvCxnSpPr>
        <p:spPr>
          <a:xfrm rot="10800000" flipH="1">
            <a:off x="857475" y="2323725"/>
            <a:ext cx="3529800" cy="2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8" name="Google Shape;908;g30e183d0b06_0_25" title="SkinLens architecture.drawi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1275" y="394950"/>
            <a:ext cx="3502725" cy="45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0e183d0b06_0_32"/>
          <p:cNvSpPr txBox="1">
            <a:spLocks noGrp="1"/>
          </p:cNvSpPr>
          <p:nvPr>
            <p:ph type="title"/>
          </p:nvPr>
        </p:nvSpPr>
        <p:spPr>
          <a:xfrm>
            <a:off x="460050" y="240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Context Diagram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cxnSp>
        <p:nvCxnSpPr>
          <p:cNvPr id="914" name="Google Shape;914;g30e183d0b06_0_32"/>
          <p:cNvCxnSpPr/>
          <p:nvPr/>
        </p:nvCxnSpPr>
        <p:spPr>
          <a:xfrm rot="10800000" flipH="1">
            <a:off x="579425" y="859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5" name="Google Shape;915;g30e183d0b06_0_32" title="SkinLens Context Diagram.drawi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8088" y="1124900"/>
            <a:ext cx="5547932" cy="37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1ebfe2e680_8_737"/>
          <p:cNvSpPr txBox="1">
            <a:spLocks noGrp="1"/>
          </p:cNvSpPr>
          <p:nvPr>
            <p:ph type="title"/>
          </p:nvPr>
        </p:nvSpPr>
        <p:spPr>
          <a:xfrm>
            <a:off x="393725" y="1884100"/>
            <a:ext cx="409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Sequence Diagram</a:t>
            </a:r>
            <a:endParaRPr sz="2800"/>
          </a:p>
        </p:txBody>
      </p:sp>
      <p:cxnSp>
        <p:nvCxnSpPr>
          <p:cNvPr id="921" name="Google Shape;921;g31ebfe2e680_8_737"/>
          <p:cNvCxnSpPr/>
          <p:nvPr/>
        </p:nvCxnSpPr>
        <p:spPr>
          <a:xfrm rot="10800000" flipH="1">
            <a:off x="518300" y="2453200"/>
            <a:ext cx="3410100" cy="1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2" name="Google Shape;922;g31ebfe2e680_8_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575" y="415250"/>
            <a:ext cx="4876499" cy="43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0e183d0b06_0_47"/>
          <p:cNvSpPr txBox="1">
            <a:spLocks noGrp="1"/>
          </p:cNvSpPr>
          <p:nvPr>
            <p:ph type="title"/>
          </p:nvPr>
        </p:nvSpPr>
        <p:spPr>
          <a:xfrm>
            <a:off x="393725" y="1884100"/>
            <a:ext cx="409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Sequence Diagram</a:t>
            </a:r>
            <a:endParaRPr sz="2800"/>
          </a:p>
        </p:txBody>
      </p:sp>
      <p:cxnSp>
        <p:nvCxnSpPr>
          <p:cNvPr id="928" name="Google Shape;928;g30e183d0b06_0_47"/>
          <p:cNvCxnSpPr/>
          <p:nvPr/>
        </p:nvCxnSpPr>
        <p:spPr>
          <a:xfrm rot="10800000" flipH="1">
            <a:off x="518300" y="2453200"/>
            <a:ext cx="3410100" cy="1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9" name="Google Shape;929;g30e183d0b06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925" y="456825"/>
            <a:ext cx="4355275" cy="431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1ebfe2e680_8_730"/>
          <p:cNvSpPr txBox="1">
            <a:spLocks noGrp="1"/>
          </p:cNvSpPr>
          <p:nvPr>
            <p:ph type="title"/>
          </p:nvPr>
        </p:nvSpPr>
        <p:spPr>
          <a:xfrm>
            <a:off x="393725" y="1884100"/>
            <a:ext cx="409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Sequence Diagram</a:t>
            </a:r>
            <a:endParaRPr sz="2800"/>
          </a:p>
        </p:txBody>
      </p:sp>
      <p:cxnSp>
        <p:nvCxnSpPr>
          <p:cNvPr id="935" name="Google Shape;935;g31ebfe2e680_8_730"/>
          <p:cNvCxnSpPr/>
          <p:nvPr/>
        </p:nvCxnSpPr>
        <p:spPr>
          <a:xfrm rot="10800000" flipH="1">
            <a:off x="518300" y="2453200"/>
            <a:ext cx="3410100" cy="1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6" name="Google Shape;936;g31ebfe2e680_8_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325" y="152400"/>
            <a:ext cx="397431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0e183d0b06_0_42"/>
          <p:cNvSpPr txBox="1">
            <a:spLocks noGrp="1"/>
          </p:cNvSpPr>
          <p:nvPr>
            <p:ph type="title"/>
          </p:nvPr>
        </p:nvSpPr>
        <p:spPr>
          <a:xfrm>
            <a:off x="515750" y="222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ER Diagram</a:t>
            </a:r>
            <a:endParaRPr sz="2800"/>
          </a:p>
        </p:txBody>
      </p:sp>
      <p:cxnSp>
        <p:nvCxnSpPr>
          <p:cNvPr id="942" name="Google Shape;942;g30e183d0b06_0_42"/>
          <p:cNvCxnSpPr/>
          <p:nvPr/>
        </p:nvCxnSpPr>
        <p:spPr>
          <a:xfrm rot="10800000" flipH="1">
            <a:off x="659850" y="794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43" name="Google Shape;943;g30e183d0b06_0_42"/>
          <p:cNvPicPr preferRelativeResize="0"/>
          <p:nvPr/>
        </p:nvPicPr>
        <p:blipFill rotWithShape="1">
          <a:blip r:embed="rId3">
            <a:alphaModFix/>
          </a:blip>
          <a:srcRect t="16261"/>
          <a:stretch/>
        </p:blipFill>
        <p:spPr>
          <a:xfrm>
            <a:off x="720000" y="949727"/>
            <a:ext cx="7704001" cy="405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0e183d0b06_0_59"/>
          <p:cNvSpPr txBox="1">
            <a:spLocks noGrp="1"/>
          </p:cNvSpPr>
          <p:nvPr>
            <p:ph type="title"/>
          </p:nvPr>
        </p:nvSpPr>
        <p:spPr>
          <a:xfrm>
            <a:off x="152400" y="352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State Diagram</a:t>
            </a:r>
            <a:endParaRPr sz="2800"/>
          </a:p>
        </p:txBody>
      </p:sp>
      <p:cxnSp>
        <p:nvCxnSpPr>
          <p:cNvPr id="949" name="Google Shape;949;g30e183d0b06_0_59"/>
          <p:cNvCxnSpPr/>
          <p:nvPr/>
        </p:nvCxnSpPr>
        <p:spPr>
          <a:xfrm rot="10800000" flipH="1">
            <a:off x="273025" y="8933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0" name="Google Shape;950;g30e183d0b06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7275"/>
            <a:ext cx="8004249" cy="391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g305a6666d12_1_19"/>
          <p:cNvGrpSpPr/>
          <p:nvPr/>
        </p:nvGrpSpPr>
        <p:grpSpPr>
          <a:xfrm>
            <a:off x="4739510" y="442282"/>
            <a:ext cx="3511087" cy="2850324"/>
            <a:chOff x="4739510" y="442282"/>
            <a:chExt cx="3511087" cy="2850324"/>
          </a:xfrm>
        </p:grpSpPr>
        <p:pic>
          <p:nvPicPr>
            <p:cNvPr id="625" name="Google Shape;625;g305a6666d12_1_19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7531721" y="1060140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g305a6666d12_1_19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7576869" y="72911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g305a6666d12_1_19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8021040" y="2003089"/>
              <a:ext cx="229557" cy="72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g305a6666d12_1_19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 flipH="1">
              <a:off x="5761185" y="442282"/>
              <a:ext cx="395902" cy="570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g305a6666d12_1_19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 flipH="1">
              <a:off x="6322223" y="745768"/>
              <a:ext cx="444142" cy="637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g305a6666d12_1_19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6696866" y="1003486"/>
              <a:ext cx="295064" cy="33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g305a6666d12_1_19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7464592" y="2399329"/>
              <a:ext cx="637103" cy="893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g305a6666d12_1_19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 flipH="1">
              <a:off x="4739510" y="729104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g305a6666d12_1_19"/>
            <p:cNvPicPr preferRelativeResize="0"/>
            <p:nvPr/>
          </p:nvPicPr>
          <p:blipFill rotWithShape="1">
            <a:blip r:embed="rId11">
              <a:alphaModFix amt="40000"/>
            </a:blip>
            <a:srcRect/>
            <a:stretch/>
          </p:blipFill>
          <p:spPr>
            <a:xfrm rot="-8100007" flipH="1">
              <a:off x="5594793" y="1024602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g305a6666d12_1_19"/>
            <p:cNvPicPr preferRelativeResize="0"/>
            <p:nvPr/>
          </p:nvPicPr>
          <p:blipFill rotWithShape="1">
            <a:blip r:embed="rId12">
              <a:alphaModFix amt="40000"/>
            </a:blip>
            <a:srcRect/>
            <a:stretch/>
          </p:blipFill>
          <p:spPr>
            <a:xfrm rot="-7092816" flipH="1">
              <a:off x="6550838" y="1499771"/>
              <a:ext cx="553929" cy="48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g305a6666d12_1_19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915684" y="2142427"/>
              <a:ext cx="548925" cy="470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6" name="Google Shape;636;g305a6666d12_1_19"/>
          <p:cNvSpPr txBox="1"/>
          <p:nvPr/>
        </p:nvSpPr>
        <p:spPr>
          <a:xfrm>
            <a:off x="251375" y="428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MOHAMMED TANZIL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DEVELOPER/TESTER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g305a6666d12_1_19"/>
          <p:cNvSpPr txBox="1">
            <a:spLocks noGrp="1"/>
          </p:cNvSpPr>
          <p:nvPr>
            <p:ph type="title"/>
          </p:nvPr>
        </p:nvSpPr>
        <p:spPr>
          <a:xfrm>
            <a:off x="590025" y="272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Roles and Responsibilities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sp>
        <p:nvSpPr>
          <p:cNvPr id="638" name="Google Shape;638;g305a6666d12_1_19"/>
          <p:cNvSpPr txBox="1"/>
          <p:nvPr/>
        </p:nvSpPr>
        <p:spPr>
          <a:xfrm>
            <a:off x="3180688" y="428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BANGLING YIN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g305a6666d12_1_19"/>
          <p:cNvSpPr txBox="1"/>
          <p:nvPr/>
        </p:nvSpPr>
        <p:spPr>
          <a:xfrm>
            <a:off x="6390475" y="4281175"/>
            <a:ext cx="2424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ABHIKUMAR PATEL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DEVELOPER/TESTER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g305a6666d12_1_19"/>
          <p:cNvPicPr preferRelativeResize="0"/>
          <p:nvPr/>
        </p:nvPicPr>
        <p:blipFill rotWithShape="1">
          <a:blip r:embed="rId13">
            <a:alphaModFix/>
          </a:blip>
          <a:srcRect l="14290" r="24503"/>
          <a:stretch/>
        </p:blipFill>
        <p:spPr>
          <a:xfrm>
            <a:off x="590025" y="1322525"/>
            <a:ext cx="2267475" cy="29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305a6666d12_1_19"/>
          <p:cNvPicPr preferRelativeResize="0"/>
          <p:nvPr/>
        </p:nvPicPr>
        <p:blipFill rotWithShape="1">
          <a:blip r:embed="rId14">
            <a:alphaModFix/>
          </a:blip>
          <a:srcRect t="10984" r="8337"/>
          <a:stretch/>
        </p:blipFill>
        <p:spPr>
          <a:xfrm>
            <a:off x="3604200" y="1319025"/>
            <a:ext cx="2357600" cy="29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305a6666d12_1_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47600" y="1302000"/>
            <a:ext cx="2267475" cy="297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g305a6666d12_1_19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0e183d0b06_4_85"/>
          <p:cNvSpPr txBox="1">
            <a:spLocks noGrp="1"/>
          </p:cNvSpPr>
          <p:nvPr>
            <p:ph type="title"/>
          </p:nvPr>
        </p:nvSpPr>
        <p:spPr>
          <a:xfrm>
            <a:off x="152400" y="204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Concept Diagram</a:t>
            </a:r>
            <a:endParaRPr sz="2800"/>
          </a:p>
        </p:txBody>
      </p:sp>
      <p:cxnSp>
        <p:nvCxnSpPr>
          <p:cNvPr id="956" name="Google Shape;956;g30e183d0b06_4_85"/>
          <p:cNvCxnSpPr/>
          <p:nvPr/>
        </p:nvCxnSpPr>
        <p:spPr>
          <a:xfrm rot="10800000" flipH="1">
            <a:off x="331950" y="7775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7" name="Google Shape;957;g30e183d0b06_4_85" title="SkinLens Conceptual Diagram.drawi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50" y="1038025"/>
            <a:ext cx="4682944" cy="39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0e183d0b06_0_54"/>
          <p:cNvSpPr txBox="1">
            <a:spLocks noGrp="1"/>
          </p:cNvSpPr>
          <p:nvPr>
            <p:ph type="title"/>
          </p:nvPr>
        </p:nvSpPr>
        <p:spPr>
          <a:xfrm>
            <a:off x="504550" y="1939775"/>
            <a:ext cx="276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 Diagram</a:t>
            </a:r>
            <a:endParaRPr/>
          </a:p>
        </p:txBody>
      </p:sp>
      <p:cxnSp>
        <p:nvCxnSpPr>
          <p:cNvPr id="963" name="Google Shape;963;g30e183d0b06_0_54"/>
          <p:cNvCxnSpPr/>
          <p:nvPr/>
        </p:nvCxnSpPr>
        <p:spPr>
          <a:xfrm rot="10800000" flipH="1">
            <a:off x="606650" y="2545950"/>
            <a:ext cx="2569500" cy="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4" name="Google Shape;964;g30e183d0b06_0_54"/>
          <p:cNvPicPr preferRelativeResize="0"/>
          <p:nvPr/>
        </p:nvPicPr>
        <p:blipFill rotWithShape="1">
          <a:blip r:embed="rId3">
            <a:alphaModFix/>
          </a:blip>
          <a:srcRect t="9080" b="6531"/>
          <a:stretch/>
        </p:blipFill>
        <p:spPr>
          <a:xfrm>
            <a:off x="4295500" y="-15750"/>
            <a:ext cx="4319563" cy="51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1ebfe2e680_8_697"/>
          <p:cNvSpPr txBox="1">
            <a:spLocks noGrp="1"/>
          </p:cNvSpPr>
          <p:nvPr>
            <p:ph type="title"/>
          </p:nvPr>
        </p:nvSpPr>
        <p:spPr>
          <a:xfrm>
            <a:off x="239625" y="337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2 Recap</a:t>
            </a:r>
            <a:endParaRPr/>
          </a:p>
        </p:txBody>
      </p:sp>
      <p:sp>
        <p:nvSpPr>
          <p:cNvPr id="970" name="Google Shape;970;g31ebfe2e680_8_697"/>
          <p:cNvSpPr/>
          <p:nvPr/>
        </p:nvSpPr>
        <p:spPr>
          <a:xfrm>
            <a:off x="239625" y="1198125"/>
            <a:ext cx="8734200" cy="375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Extended the number of the skin conditions APP can recognize.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Firebase Storage to store images.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Firestore Database to store cases.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brief description and treatment recommendations when patient got the diagnosis.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the report feature, so that patient can review and download report.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❖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the sign up and log in pages, and created Firebase to store users account.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1ebfe2e680_8_1325"/>
          <p:cNvSpPr txBox="1">
            <a:spLocks noGrp="1"/>
          </p:cNvSpPr>
          <p:nvPr>
            <p:ph type="title"/>
          </p:nvPr>
        </p:nvSpPr>
        <p:spPr>
          <a:xfrm>
            <a:off x="628800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1 Summary - BURNDOWN CHART</a:t>
            </a:r>
            <a:endParaRPr sz="2800"/>
          </a:p>
        </p:txBody>
      </p:sp>
      <p:cxnSp>
        <p:nvCxnSpPr>
          <p:cNvPr id="976" name="Google Shape;976;g31ebfe2e680_8_1325"/>
          <p:cNvCxnSpPr/>
          <p:nvPr/>
        </p:nvCxnSpPr>
        <p:spPr>
          <a:xfrm rot="10800000" flipH="1">
            <a:off x="72000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77" name="Google Shape;977;g31ebfe2e680_8_132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125" y="1036350"/>
            <a:ext cx="6439851" cy="39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1ebfe2e680_8_773"/>
          <p:cNvSpPr txBox="1">
            <a:spLocks noGrp="1"/>
          </p:cNvSpPr>
          <p:nvPr>
            <p:ph type="title"/>
          </p:nvPr>
        </p:nvSpPr>
        <p:spPr>
          <a:xfrm>
            <a:off x="628800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2 Summary - BURNDOWN CHART</a:t>
            </a:r>
            <a:endParaRPr sz="2800"/>
          </a:p>
        </p:txBody>
      </p:sp>
      <p:cxnSp>
        <p:nvCxnSpPr>
          <p:cNvPr id="983" name="Google Shape;983;g31ebfe2e680_8_773"/>
          <p:cNvCxnSpPr/>
          <p:nvPr/>
        </p:nvCxnSpPr>
        <p:spPr>
          <a:xfrm rot="10800000" flipH="1">
            <a:off x="72000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84" name="Google Shape;984;g31ebfe2e680_8_77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875" y="1017900"/>
            <a:ext cx="6439851" cy="39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9" name="Google Shape;989;g30e183d0b06_0_66"/>
          <p:cNvGraphicFramePr/>
          <p:nvPr/>
        </p:nvGraphicFramePr>
        <p:xfrm>
          <a:off x="89138" y="748950"/>
          <a:ext cx="8814525" cy="4291166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5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US_01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As a patient</a:t>
                      </a:r>
                      <a:r>
                        <a:rPr lang="en" sz="1000" u="none" strike="noStrike" cap="none"/>
                        <a:t>, I want to access a home page and start a new case so that I can begin my skin condition assessment.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Access Home Page: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opens the application, </a:t>
                      </a:r>
                      <a:r>
                        <a:rPr lang="en" sz="1000" b="1" u="none" strike="noStrike" cap="none"/>
                        <a:t>When </a:t>
                      </a:r>
                      <a:r>
                        <a:rPr lang="en" sz="1000" u="none" strike="noStrike" cap="none"/>
                        <a:t>they navigate to the home page, </a:t>
                      </a:r>
                      <a:r>
                        <a:rPr lang="en" sz="1000" b="1" u="none" strike="noStrike" cap="none"/>
                        <a:t>Then</a:t>
                      </a:r>
                      <a:r>
                        <a:rPr lang="en" sz="1000" u="none" strike="noStrike" cap="none"/>
                        <a:t> the home page is displayed with options to start a new case and clear instructions on how to use the app.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Start New Case Button: </a:t>
                      </a:r>
                      <a:r>
                        <a:rPr lang="en" sz="1000" b="1" u="none" strike="noStrike" cap="none"/>
                        <a:t>Given</a:t>
                      </a:r>
                      <a:r>
                        <a:rPr lang="en" sz="1000" u="none" strike="noStrike" cap="none"/>
                        <a:t> the patient is on the home page, </a:t>
                      </a:r>
                      <a:r>
                        <a:rPr lang="en" sz="1000" b="1" u="none" strike="noStrike" cap="none"/>
                        <a:t>When</a:t>
                      </a:r>
                      <a:r>
                        <a:rPr lang="en" sz="1000" u="none" strike="noStrike" cap="none"/>
                        <a:t> they click the "Start New Case" button, </a:t>
                      </a:r>
                      <a:r>
                        <a:rPr lang="en" sz="1000" b="1" u="none" strike="noStrike" cap="none"/>
                        <a:t>Then</a:t>
                      </a:r>
                      <a:r>
                        <a:rPr lang="en" sz="1000" u="none" strike="noStrike" cap="none"/>
                        <a:t> they are directed to the new case interface.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Upload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US_02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As a patient</a:t>
                      </a:r>
                      <a:r>
                        <a:rPr lang="en" sz="1000" u="none" strike="noStrike" cap="none"/>
                        <a:t>, I want to access an interface to upload images so that I can provide information about my skin condition.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Access Upload Interface: </a:t>
                      </a:r>
                      <a:r>
                        <a:rPr lang="en" sz="1000" b="1" u="none" strike="noStrike" cap="none"/>
                        <a:t>Given</a:t>
                      </a:r>
                      <a:r>
                        <a:rPr lang="en" sz="1000" u="none" strike="noStrike" cap="none"/>
                        <a:t> the patient starts a new case, </a:t>
                      </a:r>
                      <a:r>
                        <a:rPr lang="en" sz="1000" b="1" u="none" strike="noStrike" cap="none"/>
                        <a:t>When</a:t>
                      </a:r>
                      <a:r>
                        <a:rPr lang="en" sz="1000" u="none" strike="noStrike" cap="none"/>
                        <a:t> they proceed to the image upload step, </a:t>
                      </a:r>
                      <a:r>
                        <a:rPr lang="en" sz="1000" b="1" u="none" strike="noStrike" cap="none"/>
                        <a:t>Then</a:t>
                      </a:r>
                      <a:r>
                        <a:rPr lang="en" sz="1000" u="none" strike="noStrike" cap="none"/>
                        <a:t> an interface appears where they can upload images.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Selection Options: </a:t>
                      </a:r>
                      <a:r>
                        <a:rPr lang="en" sz="1000" b="1" u="none" strike="noStrike" cap="none"/>
                        <a:t>Given</a:t>
                      </a:r>
                      <a:r>
                        <a:rPr lang="en" sz="1000" u="none" strike="noStrike" cap="none"/>
                        <a:t> the patient is on the image upload interface, </a:t>
                      </a:r>
                      <a:r>
                        <a:rPr lang="en" sz="1000" b="1" u="none" strike="noStrike" cap="none"/>
                        <a:t>When </a:t>
                      </a:r>
                      <a:r>
                        <a:rPr lang="en" sz="1000" u="none" strike="noStrike" cap="none"/>
                        <a:t>they choose to upload an image, </a:t>
                      </a:r>
                      <a:r>
                        <a:rPr lang="en" sz="1000" b="1" u="none" strike="noStrike" cap="none"/>
                        <a:t>Then </a:t>
                      </a:r>
                      <a:r>
                        <a:rPr lang="en" sz="1000" u="none" strike="noStrike" cap="none"/>
                        <a:t>they can either select an image from their device or drag and drop it onto the upload section.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Upload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5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US_03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As a patient</a:t>
                      </a:r>
                      <a:r>
                        <a:rPr lang="en" sz="1000" u="none" strike="noStrike" cap="none"/>
                        <a:t>, I want to select an image from my device and upload it so that it can be used for diagnosis.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The patient can select a single image file from their device.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The system accepts specified formats (e.g., JPEG, JPG, PNG).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Upload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5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US_04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As a patient</a:t>
                      </a:r>
                      <a:r>
                        <a:rPr lang="en" sz="1000" u="none" strike="noStrike" cap="none"/>
                        <a:t>, I want to receive a confirmation message and see a preview of my uploaded image so that I know it was uploaded successfully.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Confirmation Message: </a:t>
                      </a:r>
                      <a:r>
                        <a:rPr lang="en" sz="1000" b="1" u="none" strike="noStrike" cap="none"/>
                        <a:t>Given </a:t>
                      </a:r>
                      <a:r>
                        <a:rPr lang="en" sz="1000" u="none" strike="noStrike" cap="none"/>
                        <a:t>the patient uploads an image successfully, </a:t>
                      </a:r>
                      <a:r>
                        <a:rPr lang="en" sz="1000" b="1" u="none" strike="noStrike" cap="none"/>
                        <a:t>When </a:t>
                      </a:r>
                      <a:r>
                        <a:rPr lang="en" sz="1000" u="none" strike="noStrike" cap="none"/>
                        <a:t>the system completes the upload process,</a:t>
                      </a:r>
                      <a:r>
                        <a:rPr lang="en" sz="1000" b="1" u="none" strike="noStrike" cap="none"/>
                        <a:t> Then</a:t>
                      </a:r>
                      <a:r>
                        <a:rPr lang="en" sz="1000" u="none" strike="noStrike" cap="none"/>
                        <a:t> a confirmation message is displayed on the screen.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Preview: </a:t>
                      </a:r>
                      <a:r>
                        <a:rPr lang="en" sz="1000" b="1" u="none" strike="noStrike" cap="none"/>
                        <a:t>Given</a:t>
                      </a:r>
                      <a:r>
                        <a:rPr lang="en" sz="1000" u="none" strike="noStrike" cap="none"/>
                        <a:t> the image is uploaded successfully, </a:t>
                      </a:r>
                      <a:r>
                        <a:rPr lang="en" sz="1000" b="1" u="none" strike="noStrike" cap="none"/>
                        <a:t>When</a:t>
                      </a:r>
                      <a:r>
                        <a:rPr lang="en" sz="1000" u="none" strike="noStrike" cap="none"/>
                        <a:t> the system processes the image, </a:t>
                      </a:r>
                      <a:r>
                        <a:rPr lang="en" sz="1000" b="1" u="none" strike="noStrike" cap="none"/>
                        <a:t>Then</a:t>
                      </a:r>
                      <a:r>
                        <a:rPr lang="en" sz="1000" u="none" strike="noStrike" cap="none"/>
                        <a:t> a thumbnail preview of the uploaded image is displayed on the interface.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Upload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90" name="Google Shape;990;g30e183d0b06_0_66"/>
          <p:cNvSpPr txBox="1">
            <a:spLocks noGrp="1"/>
          </p:cNvSpPr>
          <p:nvPr>
            <p:ph type="title"/>
          </p:nvPr>
        </p:nvSpPr>
        <p:spPr>
          <a:xfrm>
            <a:off x="140600" y="97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991" name="Google Shape;991;g30e183d0b06_0_66"/>
          <p:cNvCxnSpPr/>
          <p:nvPr/>
        </p:nvCxnSpPr>
        <p:spPr>
          <a:xfrm>
            <a:off x="169963" y="593900"/>
            <a:ext cx="8652900" cy="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92" name="Google Shape;992;g30e183d0b06_0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325" y="213925"/>
            <a:ext cx="30048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7" name="Google Shape;997;g316f70e80bc_3_54"/>
          <p:cNvGraphicFramePr/>
          <p:nvPr/>
        </p:nvGraphicFramePr>
        <p:xfrm>
          <a:off x="89138" y="748950"/>
          <a:ext cx="8965700" cy="4280947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5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US_05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the app to analyze my image and recognize basic types of skin conditions so that I can receive a preliminary diagnosis.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Model Triggers Analysis: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has successfully uploaded an image,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click the "Analyze" button,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the app uses the trained AI model to classify the skin condition.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Initial Classification Accuracy: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model is trained to recognize 5 common skin conditions,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an image is analyzed,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the prediction results are displayed based on the model's classification accuracy.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AI Diagnosis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8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US_06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receive the diagnosis as the name of the condition so that I can understand the skin issue.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Display Diagnosis Name: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model completes the analysis,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a diagnosis is generated,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 the name of the skin condition is displayed clearly on the patient’s screen.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Readable Format: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 u="none" strike="noStrike" cap="none"/>
                        <a:t>the diagnosis is presented to the patient,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it is displayed,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the name of the condition is shown in an easy-to-read and user-friendly format.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AI Diagnosis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5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US_07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the uploaded image to be securely stored so that I can access my report anytime.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Secure Image Storage: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 u="none" strike="noStrike" cap="none"/>
                        <a:t>the patient uploads an image,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 upload process is successful,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image is securely stored in Firebase Storage with a unique case ID.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Accessibility: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has logged into their account, </a:t>
                      </a:r>
                      <a:r>
                        <a:rPr lang="en" sz="1000" b="1" u="none" strike="noStrike" cap="none"/>
                        <a:t>When</a:t>
                      </a:r>
                      <a:r>
                        <a:rPr lang="en" sz="1000" u="none" strike="noStrike" cap="none"/>
                        <a:t> they access their case details,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all stored images are displayed and linked to the relevant case.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Handling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3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US_08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guest user</a:t>
                      </a:r>
                      <a:r>
                        <a:rPr lang="en" sz="1000" u="none" strike="noStrike" cap="none"/>
                        <a:t>, I want my uploaded image to be deleted after processing so that it doesn’t remain stored unnecessarily.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Automatic Deletion: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 u="none" strike="noStrike" cap="none"/>
                        <a:t>the guest uploads an image, </a:t>
                      </a:r>
                      <a:r>
                        <a:rPr lang="en" sz="1000" b="1" u="none" strike="noStrike" cap="none"/>
                        <a:t>When</a:t>
                      </a:r>
                      <a:r>
                        <a:rPr lang="en" sz="1000" u="none" strike="noStrike" cap="none"/>
                        <a:t> 5 minutes have passed after upload,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the image is automatically deleted from Firebase Storage.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Handling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98" name="Google Shape;998;g316f70e80bc_3_54"/>
          <p:cNvSpPr txBox="1">
            <a:spLocks noGrp="1"/>
          </p:cNvSpPr>
          <p:nvPr>
            <p:ph type="title"/>
          </p:nvPr>
        </p:nvSpPr>
        <p:spPr>
          <a:xfrm>
            <a:off x="89150" y="94850"/>
            <a:ext cx="7755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999" name="Google Shape;999;g316f70e80bc_3_54"/>
          <p:cNvCxnSpPr/>
          <p:nvPr/>
        </p:nvCxnSpPr>
        <p:spPr>
          <a:xfrm rot="10800000" flipH="1">
            <a:off x="196525" y="6279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0" name="Google Shape;1000;g316f70e80bc_3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5" name="Google Shape;1005;g316f70e80bc_3_62"/>
          <p:cNvGraphicFramePr/>
          <p:nvPr/>
        </p:nvGraphicFramePr>
        <p:xfrm>
          <a:off x="89138" y="748950"/>
          <a:ext cx="8965700" cy="4208192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5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US_09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As a guest user</a:t>
                      </a:r>
                      <a:r>
                        <a:rPr lang="en" sz="1000" u="none" strike="noStrike" cap="none"/>
                        <a:t>, I want the system to alert me if my temporary image is unavailable after the session so that I can re-upload it.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Unavailable Alert: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guest's temporary image is deleted due to timeout,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attempt to proceed,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system displays an alert notifying them about the unavailability.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Re-Upload Option: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 u="none" strike="noStrike" cap="none"/>
                        <a:t>the guest's image is deleted,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choose to upload a new image,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system provides an option to re-upload.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Handling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1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US_10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clear error messages if something goes wrong during upload or prediction so that I can take corrective actions.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Error Messages for Uploads: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uploads an invalid file or encounters a failed upload,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 system detects an issue,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 an error message is displayed explaining the problem and steps to resolve it.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Retry Options: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an error occurs during upload or prediction,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 u="none" strike="noStrike" cap="none"/>
                        <a:t>the patient chooses to retry,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the system provides a retry button to reattempt the process.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Image Handling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1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US_11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the app to recognize a wide range of skin conditions so that I can receive a diagnosis for diverse issues.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Wide Range of Conditions: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 u="none" strike="noStrike" cap="none"/>
                        <a:t>the patient submits an image,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 diagnosis is completed,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app provides predictions for 20+ skin conditions with clear names.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AI Diagnosis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5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US_12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the diagnosis accuracy to be improved so that I can trust the AI’s results.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Model Accuracy Improvement: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AI model is retrained with additional data,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 u="none" strike="noStrike" cap="none"/>
                        <a:t>new predictions are made,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accuracy threshold meets or exceeds 80% for common conditions.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AI Diagnosis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5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06" name="Google Shape;1006;g316f70e80bc_3_62"/>
          <p:cNvSpPr txBox="1">
            <a:spLocks noGrp="1"/>
          </p:cNvSpPr>
          <p:nvPr>
            <p:ph type="title"/>
          </p:nvPr>
        </p:nvSpPr>
        <p:spPr>
          <a:xfrm>
            <a:off x="138625" y="131325"/>
            <a:ext cx="7706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1007" name="Google Shape;1007;g316f70e80bc_3_62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8" name="Google Shape;1008;g316f70e80bc_3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" name="Google Shape;1013;g316f70e80bc_3_70"/>
          <p:cNvGraphicFramePr/>
          <p:nvPr/>
        </p:nvGraphicFramePr>
        <p:xfrm>
          <a:off x="89138" y="748950"/>
          <a:ext cx="8965700" cy="4269474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5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US_13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receive the diagnosis result as soon as possible so that I can act quickly if needed.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Fast Processing Time: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uploads an image for diagnosis,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 system processes the request,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results are displayed within 1 minute.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Delay Notification: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 u="none" strike="noStrike" cap="none"/>
                        <a:t>processing exceeds the expected time,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 patient waits,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system informs them of the delay and provides an estimated wait time.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AI Diagnosis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US_14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receive a brief description of the diagnosed condition so that I can understand about the skin issue I am facing.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Brief Description: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diagnosis is completed,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 result is displayed,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a brief description is provided in clear, understandable language, including common symptoms and causes.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AI Diagnosis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US_15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receive treatment recommendations so that I can take action towards treating my skin condition.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Treatment Recommendations: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 u="none" strike="noStrike" cap="none"/>
                        <a:t>the patient receives a diagnosis,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 system displays the result,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evidence-based treatment recommendations are provided, including over-the-counter remedies or advice to seek professional care.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AI Diagnosis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US_16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view a comprehensive report of a case so that I have a complete record of my skin condition assessment.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View Comprehensive Report: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accesses their case,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open the report,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it includes metadata, patient details, uploaded images, diagnosis, descriptions, and treatment recommendations.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Report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5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14" name="Google Shape;1014;g316f70e80bc_3_70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1015" name="Google Shape;1015;g316f70e80bc_3_70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16" name="Google Shape;1016;g316f70e80bc_3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1" name="Google Shape;1021;g316f70e80bc_3_78"/>
          <p:cNvGraphicFramePr/>
          <p:nvPr>
            <p:extLst>
              <p:ext uri="{D42A27DB-BD31-4B8C-83A1-F6EECF244321}">
                <p14:modId xmlns:p14="http://schemas.microsoft.com/office/powerpoint/2010/main" val="1403212144"/>
              </p:ext>
            </p:extLst>
          </p:nvPr>
        </p:nvGraphicFramePr>
        <p:xfrm>
          <a:off x="89138" y="748950"/>
          <a:ext cx="8965700" cy="4284917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55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US_17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 I want to download a detailed report as a PDF so that I can share it with a dermatologist or keep it for personal records..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Downloadable Report: </a:t>
                      </a:r>
                      <a:r>
                        <a:rPr lang="en" sz="1000" b="1" u="none" strike="noStrike" cap="none"/>
                        <a:t>Given</a:t>
                      </a:r>
                      <a:r>
                        <a:rPr lang="en" sz="1000" u="none" strike="noStrike" cap="none"/>
                        <a:t> the patient opens their report,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click the "Download PDF" button,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a PDF version of the report is generated and downloaded, matching the layout of the web application.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Report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1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US_18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 dirty="0"/>
                        <a:t>, I want the ability to print my report directly from the app so that I can have a hard copy when needed.</a:t>
                      </a:r>
                      <a:endParaRPr sz="1000" u="none" strike="noStrike" cap="none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Print Report: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 u="none" strike="noStrike" cap="none"/>
                        <a:t>the patient opens their report,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click the "Print" button,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a printable version of the report is generated with a clear and professional layout.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Report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1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US_19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my reports to be secure and accessible only by me so that my medical data remains private.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Secure Access: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logs into their account,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access their reports,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the</a:t>
                      </a:r>
                      <a:r>
                        <a:rPr lang="en" sz="1000" u="none" strike="noStrike" cap="none"/>
                        <a:t> system verifies their identity and ensures only they can view the data.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Data Security: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patient’s reports are stored,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 u="none" strike="noStrike" cap="none"/>
                        <a:t>the system handles data,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secure storage methods like Firebase and Firestore encryption are used to ensure privacy.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Report Security and Privacy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US_20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view my past cases and track their statuses, so that I can monitor my health progress and stay informed about the evaluations.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Case History Access: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logs into their account,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navigate to the "Case History" section,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they can view a chronological list of all past cases.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Real-Time Status Updates: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views their case list,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status of a case changes,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system updates the status in real time without requiring a refresh.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Navigation to Report: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clicks on a case entry, </a:t>
                      </a:r>
                      <a:r>
                        <a:rPr lang="en" sz="1000" b="1" u="none" strike="noStrike" cap="none"/>
                        <a:t>When</a:t>
                      </a:r>
                      <a:r>
                        <a:rPr lang="en" sz="1000" u="none" strike="noStrike" cap="none"/>
                        <a:t> the system processes the request,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the patient is navigated to that case’s report.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User Account Management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 dirty="0"/>
                        <a:t>2</a:t>
                      </a:r>
                      <a:endParaRPr sz="1000" u="none" strike="noStrike" cap="none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2" name="Google Shape;1022;g316f70e80bc_3_78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1023" name="Google Shape;1023;g316f70e80bc_3_78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4" name="Google Shape;1024;g316f70e80bc_3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e183d0b06_0_16"/>
          <p:cNvSpPr txBox="1">
            <a:spLocks noGrp="1"/>
          </p:cNvSpPr>
          <p:nvPr>
            <p:ph type="body" idx="1"/>
          </p:nvPr>
        </p:nvSpPr>
        <p:spPr>
          <a:xfrm>
            <a:off x="715100" y="1291825"/>
            <a:ext cx="68751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Velocity Chart (slide 72) </a:t>
            </a: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zh-CN" alt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Committed</a:t>
            </a:r>
            <a:r>
              <a:rPr lang="zh-CN" alt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 (slide 74)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a technical story of creating user stories from Product Backlog. (slide 53)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g30e183d0b06_0_16"/>
          <p:cNvSpPr txBox="1">
            <a:spLocks noGrp="1"/>
          </p:cNvSpPr>
          <p:nvPr>
            <p:ph type="title"/>
          </p:nvPr>
        </p:nvSpPr>
        <p:spPr>
          <a:xfrm>
            <a:off x="715090" y="309050"/>
            <a:ext cx="72522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IMPROVEMENTS </a:t>
            </a:r>
            <a:endParaRPr sz="2800"/>
          </a:p>
        </p:txBody>
      </p:sp>
      <p:cxnSp>
        <p:nvCxnSpPr>
          <p:cNvPr id="650" name="Google Shape;650;g30e183d0b06_0_16"/>
          <p:cNvCxnSpPr/>
          <p:nvPr/>
        </p:nvCxnSpPr>
        <p:spPr>
          <a:xfrm rot="10800000" flipH="1">
            <a:off x="819750" y="1177550"/>
            <a:ext cx="6700200" cy="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raphic 1" descr="Bow with solid fill">
            <a:extLst>
              <a:ext uri="{FF2B5EF4-FFF2-40B4-BE49-F238E27FC236}">
                <a16:creationId xmlns:a16="http://schemas.microsoft.com/office/drawing/2014/main" id="{CBE2A9AE-745F-06AB-F167-B15663F32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2275" y="1679561"/>
            <a:ext cx="773175" cy="7731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9" name="Google Shape;1029;g316f70e80bc_3_86"/>
          <p:cNvGraphicFramePr/>
          <p:nvPr/>
        </p:nvGraphicFramePr>
        <p:xfrm>
          <a:off x="140588" y="784175"/>
          <a:ext cx="8914250" cy="3904490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5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US_21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dermatologist</a:t>
                      </a:r>
                      <a:r>
                        <a:rPr lang="en" sz="1000" u="none" strike="noStrike" cap="none"/>
                        <a:t>, I want to access and view patient reports so that I can assess their conditions and provide professional feedback.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Access Reports Dashboard: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dermatologist logs into their account,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navigate to the dashboard,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a list of all assigned patient reports is displayed.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Report Sorting Options: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dermatologist is on the reports dashboard,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apply sorting filters (e.g., by date, status, or patient ID),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the system dynamically updates the displayed list.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User Account Management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US_2</a:t>
                      </a:r>
                      <a:r>
                        <a:rPr lang="en" sz="1000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dermatologist,</a:t>
                      </a:r>
                      <a:r>
                        <a:rPr lang="en" sz="1000" u="none" strike="noStrike" cap="none"/>
                        <a:t> I want to add comments to patient reports so that I can provide additional guidance if necessary.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Add Comments: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dermatologist opens a patient report,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 u="none" strike="noStrike" cap="none"/>
                        <a:t>they enter comments in the designated text field,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comments are saved and associated with the report.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Visibility of Comments: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dermatologist submits comments,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 patient views the report,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comments are displayed in the relevant section.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Derm Review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/>
                        <a:t>2</a:t>
                      </a:r>
                      <a:endParaRPr sz="14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US_2</a:t>
                      </a:r>
                      <a:r>
                        <a:rPr lang="en" sz="1000"/>
                        <a:t>3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be notified as soon as my report is reviewed by a dermatologist so that I can stay informed about my case status.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Notification Delivery: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 sz="1000" u="none" strike="noStrike" cap="none"/>
                        <a:t> the dermatologist submits their diagnosis and comments,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 report status changes to "Reviewed,"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patient receives a notification.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Notification Content: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a notification is sent,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 patient opens it,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it includes a brief message indicating the report has been reviewed and instructions on how to view the updated report.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Derm Review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US_2</a:t>
                      </a:r>
                      <a:r>
                        <a:rPr lang="en" sz="1000"/>
                        <a:t>4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access a chat interface from my report page so that I can communicate directly with a dermatologist.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Open Chat Interface: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is on their report page,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click the "Chat" button,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a chat window opens displaying active chat requests.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Chat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0" name="Google Shape;1030;g316f70e80bc_3_86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1031" name="Google Shape;1031;g316f70e80bc_3_86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2" name="Google Shape;1032;g316f70e80bc_3_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7" name="Google Shape;1037;g316f70e80bc_3_94"/>
          <p:cNvGraphicFramePr/>
          <p:nvPr/>
        </p:nvGraphicFramePr>
        <p:xfrm>
          <a:off x="140588" y="784175"/>
          <a:ext cx="8914250" cy="4255010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5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US_2</a:t>
                      </a:r>
                      <a:r>
                        <a:rPr lang="en" sz="1000"/>
                        <a:t>5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message my dermatologist in real time so that I can get quick answers to my questions.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Real-Time Messaging: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a patient initiates a chat with a dermatologist,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send a message,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the dermatologist receives the message in real time.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Chat Features: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a chat session is active,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 u="none" strike="noStrike" cap="none"/>
                        <a:t>messages are exchanged,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each message includes a time stamp and typing indicators.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Chat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4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US_2</a:t>
                      </a:r>
                      <a:r>
                        <a:rPr lang="en" sz="1000"/>
                        <a:t>6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send images to dermatologist so that I can provide additional visual information about my skin condition.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Send Images: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is in a chat session,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select and send an image,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image is uploaded and displayed in the chat interface.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Supported Formats: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sends an image,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 u="none" strike="noStrike" cap="none"/>
                        <a:t>the system processes the file,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only supported formats (JPEG, JPG, PNG) are accepted.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Chat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US_2</a:t>
                      </a:r>
                      <a:r>
                        <a:rPr lang="en" sz="1000"/>
                        <a:t>7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review the chat history with my dermatologist so that I can refer back to previous discussions and recommendations.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Access Chat History: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is in an active chat session,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open the chat interface,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all past messages are displayed in chronological order with time stamps.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Chat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3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US_2</a:t>
                      </a:r>
                      <a:r>
                        <a:rPr lang="en" sz="1000"/>
                        <a:t>8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dermatologist</a:t>
                      </a:r>
                      <a:r>
                        <a:rPr lang="en" sz="1000" u="none" strike="noStrike" cap="none"/>
                        <a:t>, I want to chat with patients in real-time so that I can provide personalized consultation and answer their questions.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Access Active Chat Requests: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dermatologist logs into their account,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navigate to the chat dashboard,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all active chat requests from patients are displayed.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Real-Time Chat: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dermatologist accepts a chat request,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When Messages</a:t>
                      </a:r>
                      <a:r>
                        <a:rPr lang="en" sz="1000" u="none" strike="noStrike" cap="none"/>
                        <a:t> are exchanged,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all messages include </a:t>
                      </a:r>
                      <a:r>
                        <a:rPr lang="en" sz="1000"/>
                        <a:t>timestamps</a:t>
                      </a:r>
                      <a:r>
                        <a:rPr lang="en" sz="1000" u="none" strike="noStrike" cap="none"/>
                        <a:t> and attachments are supported.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Chat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4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8" name="Google Shape;1038;g316f70e80bc_3_94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1039" name="Google Shape;1039;g316f70e80bc_3_94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0" name="Google Shape;1040;g316f70e80bc_3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5" name="Google Shape;1045;g316f70e80bc_3_102"/>
          <p:cNvGraphicFramePr/>
          <p:nvPr/>
        </p:nvGraphicFramePr>
        <p:xfrm>
          <a:off x="140588" y="784175"/>
          <a:ext cx="8914250" cy="3203450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5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No.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User Stories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Acceptance Criteria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Feature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Story Points</a:t>
                      </a:r>
                      <a:endParaRPr sz="800" b="1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</a:t>
                      </a:r>
                      <a:r>
                        <a:rPr lang="en" sz="1000"/>
                        <a:t>29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sign up an account so that I can store my basic information and access personalized services.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Patient Registration: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accesses the registration page,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enter their full name, email, password, and date of birth,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system creates an account upon form submission.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User Account Management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</a:t>
                      </a:r>
                      <a:r>
                        <a:rPr lang="en" sz="1000"/>
                        <a:t>30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dermatologist</a:t>
                      </a:r>
                      <a:r>
                        <a:rPr lang="en" sz="1000" u="none" strike="noStrike" cap="none"/>
                        <a:t>, I want to sign up so that I can access patient reports and provide professional feedback.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Dermatologist Registration: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dermatologist accesses the registration page,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enter their full name, email, password, and medical license number,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system verifies their details and creates an account.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User Account Management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US_3</a:t>
                      </a:r>
                      <a:r>
                        <a:rPr lang="en" sz="1000"/>
                        <a:t>1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As a patient</a:t>
                      </a:r>
                      <a:r>
                        <a:rPr lang="en" sz="1000" u="none" strike="noStrike" cap="none"/>
                        <a:t>, I want to log in to my account so that I can manage my cases and view diagnoses.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Patient Login: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patient accesses the login page,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 sz="1000" u="none" strike="noStrike" cap="none"/>
                        <a:t> they enter their email and password,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 sz="1000" u="none" strike="noStrike" cap="none"/>
                        <a:t>the system authenticates their credentials and directs them to their dashboard.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User Account Management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1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US_3</a:t>
                      </a:r>
                      <a:r>
                        <a:rPr lang="en" sz="1000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As a dermatologist</a:t>
                      </a:r>
                      <a:r>
                        <a:rPr lang="en" sz="1000" u="none" strike="noStrike" cap="none"/>
                        <a:t>, I want to log in to my account so that I can manage patient reports and update case statuses.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Dermatologist Login: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 sz="1000" u="none" strike="noStrike" cap="none"/>
                        <a:t> the dermatologist accesses the login page,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 sz="1000" u="none" strike="noStrike" cap="none"/>
                        <a:t>they enter their email and password, </a:t>
                      </a: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 sz="1000" u="none" strike="noStrike" cap="none"/>
                        <a:t> the system authenticates their credentials and directs them to their dashboard.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User Account Management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1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6" name="Google Shape;1046;g316f70e80bc_3_102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1047" name="Google Shape;1047;g316f70e80bc_3_102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8" name="Google Shape;1048;g316f70e80bc_3_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16f70e80bc_11_106"/>
          <p:cNvSpPr txBox="1">
            <a:spLocks noGrp="1"/>
          </p:cNvSpPr>
          <p:nvPr>
            <p:ph type="title"/>
          </p:nvPr>
        </p:nvSpPr>
        <p:spPr>
          <a:xfrm>
            <a:off x="1989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Technical User Stories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cxnSp>
        <p:nvCxnSpPr>
          <p:cNvPr id="1054" name="Google Shape;1054;g316f70e80bc_11_106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55" name="Google Shape;1055;g316f70e80bc_11_106"/>
          <p:cNvGraphicFramePr/>
          <p:nvPr/>
        </p:nvGraphicFramePr>
        <p:xfrm>
          <a:off x="286550" y="898125"/>
          <a:ext cx="8682125" cy="3171139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6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US_ID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User Stories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</a:rPr>
                        <a:t>Acceptance Criteria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 Story  Points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TU_0</a:t>
                      </a:r>
                      <a:r>
                        <a:rPr lang="en" sz="1000"/>
                        <a:t>1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As a developer, I want to finalize project diagrams so that I have a comprehensive visual representation of the system and its components.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Architecture Diagrams, Context Diagram, ER Diagrams, Sequence Diagram, State Diagrams, Class Diagrams.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TU_0</a:t>
                      </a:r>
                      <a:r>
                        <a:rPr lang="en" sz="1000"/>
                        <a:t>2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As a developer, I want to create test cases for Sprint 1 user stories so that I can verify the initial functionality is implemented correctly.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Test cases are written for each user story included in Sprint 1.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Each test case includes test objectives, preconditions, test steps, expected results, and postconditions.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7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TU_0</a:t>
                      </a:r>
                      <a:r>
                        <a:rPr lang="en" sz="1000"/>
                        <a:t>3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As a developer, I want to write a technical paper on the project so that I can document its technical aspects and design decisions for future reference.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The technical paper is reviewed by team members.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TU_0</a:t>
                      </a:r>
                      <a:r>
                        <a:rPr lang="en" sz="1000"/>
                        <a:t>4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As a developer, I want to create test cases for Sprint 2 user stories so that I can verify the new functionality introduced in the Sprint 2.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Test cases are written for each user story included in Sprint 2.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Each test case includes test objectives, preconditions, test steps, expected results, and postconditions.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56" name="Google Shape;1056;g316f70e80bc_11_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9500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Bow with solid fill">
            <a:extLst>
              <a:ext uri="{FF2B5EF4-FFF2-40B4-BE49-F238E27FC236}">
                <a16:creationId xmlns:a16="http://schemas.microsoft.com/office/drawing/2014/main" id="{B8D3D16F-9DE8-8180-A236-CC99E1564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8875" y="4210488"/>
            <a:ext cx="773175" cy="773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16f70e80bc_13_35"/>
          <p:cNvSpPr txBox="1">
            <a:spLocks noGrp="1"/>
          </p:cNvSpPr>
          <p:nvPr>
            <p:ph type="title"/>
          </p:nvPr>
        </p:nvSpPr>
        <p:spPr>
          <a:xfrm>
            <a:off x="1989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800"/>
              <a:t>Technical User Stories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cxnSp>
        <p:nvCxnSpPr>
          <p:cNvPr id="1062" name="Google Shape;1062;g316f70e80bc_13_35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63" name="Google Shape;1063;g316f70e80bc_13_35"/>
          <p:cNvGraphicFramePr/>
          <p:nvPr/>
        </p:nvGraphicFramePr>
        <p:xfrm>
          <a:off x="286550" y="898125"/>
          <a:ext cx="8636725" cy="2616417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6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US_ID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User Stories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</a:rPr>
                        <a:t>Acceptance Criteria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Story Points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TU_0</a:t>
                      </a:r>
                      <a:r>
                        <a:rPr lang="en" sz="1000"/>
                        <a:t>5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As a developer, I want to create an installation manual for the project so that users can easily set up the application in their environment.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The Installation Manual should can assist other developers to deploy this application to the production/development environment, and indicate components and tools required to setup up the environments.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The installation manual is tested by a team member or tester following the instructions to ensure accuracy.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TU_0</a:t>
                      </a:r>
                      <a:r>
                        <a:rPr lang="en" sz="1000"/>
                        <a:t>6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As a developer, I want to create comprehensive API documentation so that other developers can integrate with and use the API effectively.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Documentation covers all endpoints, including request methods (GET, POST, etc.), parameters, request/response formats, and example requests.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7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TU_0</a:t>
                      </a:r>
                      <a:r>
                        <a:rPr lang="en" sz="1000"/>
                        <a:t>7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As a developer, I want to create test cases for Sprint 3 user stories so that I can verify the new functionality introduced in the Sprint 3.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Test cases are written for each user story included in Sprint 3.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Each test case includes test objectives, preconditions, test steps, expected results, and postconditions.</a:t>
                      </a:r>
                      <a:endParaRPr sz="10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64" name="Google Shape;1064;g316f70e80bc_13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325" y="287600"/>
            <a:ext cx="30048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1ebfe2e680_8_724"/>
          <p:cNvSpPr txBox="1">
            <a:spLocks noGrp="1"/>
          </p:cNvSpPr>
          <p:nvPr>
            <p:ph type="title"/>
          </p:nvPr>
        </p:nvSpPr>
        <p:spPr>
          <a:xfrm>
            <a:off x="1979100" y="1802625"/>
            <a:ext cx="51858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100" u="sng"/>
              <a:t>Sprint 3</a:t>
            </a:r>
            <a:endParaRPr sz="6100" u="sng"/>
          </a:p>
        </p:txBody>
      </p:sp>
      <p:sp>
        <p:nvSpPr>
          <p:cNvPr id="1070" name="Google Shape;1070;g31ebfe2e680_8_724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6f70e80bc_5_38"/>
          <p:cNvSpPr txBox="1">
            <a:spLocks noGrp="1"/>
          </p:cNvSpPr>
          <p:nvPr>
            <p:ph type="title"/>
          </p:nvPr>
        </p:nvSpPr>
        <p:spPr>
          <a:xfrm>
            <a:off x="1989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BACKLOG</a:t>
            </a:r>
            <a:endParaRPr sz="2800"/>
          </a:p>
        </p:txBody>
      </p:sp>
      <p:cxnSp>
        <p:nvCxnSpPr>
          <p:cNvPr id="1076" name="Google Shape;1076;g316f70e80bc_5_38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77" name="Google Shape;1077;g316f70e80bc_5_38"/>
          <p:cNvGraphicFramePr/>
          <p:nvPr/>
        </p:nvGraphicFramePr>
        <p:xfrm>
          <a:off x="199000" y="852800"/>
          <a:ext cx="8621550" cy="3955525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130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US_ID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User Stories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Feature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Story Points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diagnosis accuracy to be improved so that I can trust the AI’s results.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US_17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download a detailed report as a PDF so that I can share it with a dermatologist or keep it for personal records..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US_31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sign up so that I can access patient reports and provide professional feedback.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US_33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log in to my account so that I can manage patient reports and update case statuses.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US_20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view my past cases and track their statuses, so that I can monitor my health progress and stay informed about the evaluations.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US_21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dermatologists, I want to access and view patient reports so that I can assess their conditions and provide professional feedback.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add comments to patient reports so that I can provide additional guidance if necessary.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 Review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US_23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be notified as soon as my report is reviewed by a dermatologist so that I can stay informed about my case status.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 Review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78" name="Google Shape;1078;g316f70e80bc_5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950" y="171425"/>
            <a:ext cx="240662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316f70e80bc_3_132"/>
          <p:cNvSpPr txBox="1">
            <a:spLocks noGrp="1"/>
          </p:cNvSpPr>
          <p:nvPr>
            <p:ph type="title"/>
          </p:nvPr>
        </p:nvSpPr>
        <p:spPr>
          <a:xfrm>
            <a:off x="1989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BACKLOG</a:t>
            </a:r>
            <a:endParaRPr sz="2800"/>
          </a:p>
        </p:txBody>
      </p:sp>
      <p:cxnSp>
        <p:nvCxnSpPr>
          <p:cNvPr id="1084" name="Google Shape;1084;g316f70e80bc_3_132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85" name="Google Shape;1085;g316f70e80bc_3_132"/>
          <p:cNvGraphicFramePr/>
          <p:nvPr/>
        </p:nvGraphicFramePr>
        <p:xfrm>
          <a:off x="286550" y="889275"/>
          <a:ext cx="8636725" cy="4001175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13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US_ID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User Stories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Feature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Story Points</a:t>
                      </a:r>
                      <a:endParaRPr sz="1200" u="none" strike="noStrike" cap="none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US_24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access a chat interface from my report page so that I can communicate directly with a dermatologist.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US_25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message my dermatologist in real time so that I can get quick answers to my questions.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US_26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send images to dermatologist so that I can provide additional visual information about my skin condition.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US_27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review the chat history with my dermatologist so that I can refer back to previous discussions and recommendations.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US_28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chat with patients in real-time so that I can provide personalized consultation and answer their questions.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TU_05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an installation manual for the project so that users can easily set up the application in their environment.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TU_06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comprehensive API documentation so that other developers can integrate with and use the API effectively.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TU_07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test cases for Sprint 3 user stories so that I can verify the new functionality introduced in the Sprint 3.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86" name="Google Shape;1086;g316f70e80bc_3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950" y="171425"/>
            <a:ext cx="240662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0e183d0b06_0_80"/>
          <p:cNvSpPr txBox="1">
            <a:spLocks noGrp="1"/>
          </p:cNvSpPr>
          <p:nvPr>
            <p:ph type="title"/>
          </p:nvPr>
        </p:nvSpPr>
        <p:spPr>
          <a:xfrm>
            <a:off x="153200" y="124050"/>
            <a:ext cx="8058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TEST CASES</a:t>
            </a:r>
            <a:endParaRPr sz="2800"/>
          </a:p>
        </p:txBody>
      </p:sp>
      <p:cxnSp>
        <p:nvCxnSpPr>
          <p:cNvPr id="1092" name="Google Shape;1092;g30e183d0b06_0_80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093" name="Google Shape;1093;g30e183d0b06_0_80"/>
          <p:cNvGraphicFramePr/>
          <p:nvPr/>
        </p:nvGraphicFramePr>
        <p:xfrm>
          <a:off x="153200" y="1413675"/>
          <a:ext cx="8882550" cy="2140719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25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1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US_12 As a patient, I want the diagnosis accuracy to be improved so that I can trust the AI’s results.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0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TC_12_01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AI Model Accuracy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Input a diverse dataset with known conditions.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Test the model on unseen cases.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AI model achieves a predefined accuracy threshold (e.g., &gt;90%) on the validation dataset.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TC_12_02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Rare Case Predictions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Input cases with rare conditions.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Check the model’s predictions.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AI model identifies rare conditions accurately within the dataset.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093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1ebfe2e680_3_293"/>
          <p:cNvSpPr txBox="1">
            <a:spLocks noGrp="1"/>
          </p:cNvSpPr>
          <p:nvPr>
            <p:ph type="title"/>
          </p:nvPr>
        </p:nvSpPr>
        <p:spPr>
          <a:xfrm>
            <a:off x="153200" y="124050"/>
            <a:ext cx="8058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TEST CASES</a:t>
            </a:r>
            <a:endParaRPr sz="2800"/>
          </a:p>
        </p:txBody>
      </p:sp>
      <p:cxnSp>
        <p:nvCxnSpPr>
          <p:cNvPr id="1099" name="Google Shape;1099;g31ebfe2e680_3_293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00" name="Google Shape;1100;g31ebfe2e680_3_293"/>
          <p:cNvGraphicFramePr/>
          <p:nvPr/>
        </p:nvGraphicFramePr>
        <p:xfrm>
          <a:off x="45050" y="1297400"/>
          <a:ext cx="9004975" cy="2125352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US_17 As a patient, I want to download a detailed report as a PDF so that I can share it with a dermatologist or keep it for personal records..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TC_17_01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Generate PDF Report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Navigate to the report section.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Click on the "Download Report" button.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PDF report is generated with all the relevant details (patient info, diagnosis, and recommendations).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TC_17_02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PDF Download Functionality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Attempt to download the PDF report.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PDF is downloaded successfully to the user’s device.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0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05a6666d12_3_0"/>
          <p:cNvSpPr txBox="1">
            <a:spLocks noGrp="1"/>
          </p:cNvSpPr>
          <p:nvPr>
            <p:ph type="title"/>
          </p:nvPr>
        </p:nvSpPr>
        <p:spPr>
          <a:xfrm>
            <a:off x="299126" y="309050"/>
            <a:ext cx="7668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WHAT PROBLEM ARE WE SOLVING?</a:t>
            </a:r>
            <a:endParaRPr sz="2800"/>
          </a:p>
        </p:txBody>
      </p:sp>
      <p:sp>
        <p:nvSpPr>
          <p:cNvPr id="656" name="Google Shape;656;g305a6666d12_3_0"/>
          <p:cNvSpPr txBox="1">
            <a:spLocks noGrp="1"/>
          </p:cNvSpPr>
          <p:nvPr>
            <p:ph type="body" idx="1"/>
          </p:nvPr>
        </p:nvSpPr>
        <p:spPr>
          <a:xfrm>
            <a:off x="299125" y="1320525"/>
            <a:ext cx="7290900" cy="3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and timely diagnosis of skin diseases is a challenge because: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availability of dermatologists in remote areas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methods primarily involve only visual inspection of the skin which may be prone to human error or variability in interpretation.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does it affect?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results in delayed diagnosis, limited personal care and possibly worsening of skin diseases.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57" name="Google Shape;657;g305a6666d12_3_0"/>
          <p:cNvCxnSpPr/>
          <p:nvPr/>
        </p:nvCxnSpPr>
        <p:spPr>
          <a:xfrm rot="10800000" flipH="1">
            <a:off x="433075" y="1197650"/>
            <a:ext cx="6700200" cy="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1ebfe2e680_3_299"/>
          <p:cNvSpPr txBox="1">
            <a:spLocks noGrp="1"/>
          </p:cNvSpPr>
          <p:nvPr>
            <p:ph type="title"/>
          </p:nvPr>
        </p:nvSpPr>
        <p:spPr>
          <a:xfrm>
            <a:off x="153200" y="124050"/>
            <a:ext cx="8058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TEST CASES</a:t>
            </a:r>
            <a:endParaRPr sz="2800"/>
          </a:p>
        </p:txBody>
      </p:sp>
      <p:graphicFrame>
        <p:nvGraphicFramePr>
          <p:cNvPr id="1106" name="Google Shape;1106;g31ebfe2e680_3_299"/>
          <p:cNvGraphicFramePr/>
          <p:nvPr/>
        </p:nvGraphicFramePr>
        <p:xfrm>
          <a:off x="198963" y="937200"/>
          <a:ext cx="8797975" cy="3842650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3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5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5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0675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US_20 As a patient, I want to view my past cases and track their statuses, so that I can monitor my health progress and stay informed about the evaluations.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TC_20_01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Past Cases List</a:t>
                      </a:r>
                      <a:endParaRPr sz="1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Log in as a patient.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Navigate to the "My Cases" section.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list of past cases with statuses is displayed.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TC_20_02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Case Status	</a:t>
                      </a:r>
                      <a:endParaRPr sz="1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Select a past case.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case displays statuses such as "Pending", "Reviewed", or "In Progress".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TC_20_03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Filter Cases by Status</a:t>
                      </a:r>
                      <a:endParaRPr sz="1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Apply a status filter (e.g., "Reviewed").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Only cases with the selected status are shown.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06: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107" name="Google Shape;1107;g31ebfe2e680_3_299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16a5cc6426_0_78"/>
          <p:cNvSpPr txBox="1">
            <a:spLocks noGrp="1"/>
          </p:cNvSpPr>
          <p:nvPr>
            <p:ph type="title"/>
          </p:nvPr>
        </p:nvSpPr>
        <p:spPr>
          <a:xfrm>
            <a:off x="153200" y="171425"/>
            <a:ext cx="810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TEST CASES</a:t>
            </a:r>
            <a:endParaRPr sz="2800"/>
          </a:p>
        </p:txBody>
      </p:sp>
      <p:cxnSp>
        <p:nvCxnSpPr>
          <p:cNvPr id="1113" name="Google Shape;1113;g316a5cc6426_0_78"/>
          <p:cNvCxnSpPr/>
          <p:nvPr/>
        </p:nvCxnSpPr>
        <p:spPr>
          <a:xfrm rot="10800000" flipH="1">
            <a:off x="291950" y="7441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14" name="Google Shape;1114;g316a5cc6426_0_78"/>
          <p:cNvGraphicFramePr/>
          <p:nvPr/>
        </p:nvGraphicFramePr>
        <p:xfrm>
          <a:off x="71250" y="1346550"/>
          <a:ext cx="9001475" cy="2704858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39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1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8125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US_21 As a dermatologists, I want to access and view patient reports so that I can assess their conditions and provide professional feedback.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TC_21_01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Access Patient Reports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Log in as a dermatologist.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Navigate to the "Patient Reports" section.	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list of patient reports is displayed.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TC_21_02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View Patient Report Details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Open a patient report.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 displays patient details, uploaded images, and symptoms.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14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16a5cc6426_0_85"/>
          <p:cNvSpPr txBox="1">
            <a:spLocks noGrp="1"/>
          </p:cNvSpPr>
          <p:nvPr>
            <p:ph type="title"/>
          </p:nvPr>
        </p:nvSpPr>
        <p:spPr>
          <a:xfrm>
            <a:off x="167800" y="153200"/>
            <a:ext cx="80694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SPRINT 3 TEST CASES</a:t>
            </a:r>
            <a:endParaRPr sz="2500"/>
          </a:p>
        </p:txBody>
      </p:sp>
      <p:graphicFrame>
        <p:nvGraphicFramePr>
          <p:cNvPr id="1120" name="Google Shape;1120;g316a5cc6426_0_85"/>
          <p:cNvGraphicFramePr/>
          <p:nvPr/>
        </p:nvGraphicFramePr>
        <p:xfrm>
          <a:off x="36100" y="1306350"/>
          <a:ext cx="9010375" cy="2397358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39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2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3775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US_22 As a dermatologist, I want to add comments to patient reports so that I can provide additional guidance if necessary.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TC_22_01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 Comments to Report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Open a patient report.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Add a comment.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Save the changes.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Comments are saved and visible in the report.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TC_22_02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Comment Input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Attempt to save an empty comment.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error message prompts for valid input.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0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21" name="Google Shape;1121;g316a5cc6426_0_85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0e183d0b06_3_42"/>
          <p:cNvSpPr txBox="1">
            <a:spLocks noGrp="1"/>
          </p:cNvSpPr>
          <p:nvPr>
            <p:ph type="title" idx="4294967295"/>
          </p:nvPr>
        </p:nvSpPr>
        <p:spPr>
          <a:xfrm>
            <a:off x="189700" y="87550"/>
            <a:ext cx="78624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TEST CASES</a:t>
            </a:r>
            <a:endParaRPr sz="2800"/>
          </a:p>
        </p:txBody>
      </p:sp>
      <p:cxnSp>
        <p:nvCxnSpPr>
          <p:cNvPr id="1127" name="Google Shape;1127;g30e183d0b06_3_42"/>
          <p:cNvCxnSpPr/>
          <p:nvPr/>
        </p:nvCxnSpPr>
        <p:spPr>
          <a:xfrm rot="10800000" flipH="1">
            <a:off x="474900" y="677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28" name="Google Shape;1128;g30e183d0b06_3_42"/>
          <p:cNvGraphicFramePr/>
          <p:nvPr/>
        </p:nvGraphicFramePr>
        <p:xfrm>
          <a:off x="267350" y="708725"/>
          <a:ext cx="8794800" cy="4357965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3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5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9925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US_23 As a patient, I want to be notified as soon as my report is reviewed by a dermatologist so that I can stay informed about my case status.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TC_23_01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Receive Report Reviewed Notification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Dermatologist reviews a patient’s report.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Patient receives a notification about the status update.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TC_23_02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Notification Links to Report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Click on the notification.	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corresponding report opens.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0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4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925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US_24 As a patient, I want to access a chat interface from my report page so that I can communicate directly with a dermatologist.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5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6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1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TC_24_01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Access Chat Interface from Report Page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Open a patient report.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Click on the "Chat with Dermatologist" button.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 interface is displayed.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28:7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16a5cc6426_0_93"/>
          <p:cNvSpPr txBox="1">
            <a:spLocks noGrp="1"/>
          </p:cNvSpPr>
          <p:nvPr>
            <p:ph type="title"/>
          </p:nvPr>
        </p:nvSpPr>
        <p:spPr>
          <a:xfrm>
            <a:off x="152200" y="171425"/>
            <a:ext cx="79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TEST CASES</a:t>
            </a:r>
            <a:endParaRPr sz="2800"/>
          </a:p>
        </p:txBody>
      </p:sp>
      <p:cxnSp>
        <p:nvCxnSpPr>
          <p:cNvPr id="1134" name="Google Shape;1134;g316a5cc6426_0_93"/>
          <p:cNvCxnSpPr/>
          <p:nvPr/>
        </p:nvCxnSpPr>
        <p:spPr>
          <a:xfrm rot="10800000" flipH="1">
            <a:off x="152200" y="7126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35" name="Google Shape;1135;g316a5cc6426_0_93"/>
          <p:cNvGraphicFramePr/>
          <p:nvPr/>
        </p:nvGraphicFramePr>
        <p:xfrm>
          <a:off x="68713" y="1086825"/>
          <a:ext cx="9006575" cy="2958983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39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2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420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US_25 As a patient, I want to message my dermatologist in real time so that I can get quick answers to my questions.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TC_25_01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Send Messages in Real Time (Patient)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Open the chat interface.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Send a message.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Message is delivered instantly.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TC_25_02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Receive Messages in Real Time (Patient)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Dermatologist replies to a message.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Patient sees the reply instantly.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35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16a5cc6426_0_102"/>
          <p:cNvSpPr txBox="1">
            <a:spLocks noGrp="1"/>
          </p:cNvSpPr>
          <p:nvPr>
            <p:ph type="title"/>
          </p:nvPr>
        </p:nvSpPr>
        <p:spPr>
          <a:xfrm>
            <a:off x="196975" y="171425"/>
            <a:ext cx="805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TEST CASES</a:t>
            </a:r>
            <a:endParaRPr sz="2800"/>
          </a:p>
        </p:txBody>
      </p:sp>
      <p:cxnSp>
        <p:nvCxnSpPr>
          <p:cNvPr id="1141" name="Google Shape;1141;g316a5cc6426_0_102"/>
          <p:cNvCxnSpPr/>
          <p:nvPr/>
        </p:nvCxnSpPr>
        <p:spPr>
          <a:xfrm rot="10800000" flipH="1">
            <a:off x="313825" y="7441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42" name="Google Shape;1142;g316a5cc6426_0_102"/>
          <p:cNvGraphicFramePr/>
          <p:nvPr/>
        </p:nvGraphicFramePr>
        <p:xfrm>
          <a:off x="115688" y="1288450"/>
          <a:ext cx="8912875" cy="2597708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38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7075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US_26 As a patient, I want to send images to dermatologist so that I can provide additional visual information about my skin condition.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TC_26_01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Upload and Send Images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Open the chat interface.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Upload an image.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Send the image.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is sent and visible to the dermatologist.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TC_26_02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Supported File Formats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Attempt to upload an unsupported file type.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error message prompts to upload a valid image file.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2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16f70e80bc_5_52"/>
          <p:cNvSpPr txBox="1">
            <a:spLocks noGrp="1"/>
          </p:cNvSpPr>
          <p:nvPr>
            <p:ph type="title"/>
          </p:nvPr>
        </p:nvSpPr>
        <p:spPr>
          <a:xfrm>
            <a:off x="198975" y="80250"/>
            <a:ext cx="805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TEST CASES</a:t>
            </a:r>
            <a:endParaRPr sz="2800"/>
          </a:p>
        </p:txBody>
      </p:sp>
      <p:graphicFrame>
        <p:nvGraphicFramePr>
          <p:cNvPr id="1148" name="Google Shape;1148;g316f70e80bc_5_52"/>
          <p:cNvGraphicFramePr/>
          <p:nvPr/>
        </p:nvGraphicFramePr>
        <p:xfrm>
          <a:off x="144513" y="1092800"/>
          <a:ext cx="8948625" cy="2819283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38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7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530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US_27 As a patient, I want to review the chat history with my dermatologist so that I can refer back to previous discussions and recommendations.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TC_27_01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View Chat History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Open the chat interface.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Scroll through the chat history.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Past messages and images are displayed chronologically.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TC_27_02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Access Chat History from Report Page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Open a specific report.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Access the chat interface.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 history for the corresponding report is displayed.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48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49" name="Google Shape;1149;g316f70e80bc_5_52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16f70e80bc_5_69"/>
          <p:cNvSpPr txBox="1">
            <a:spLocks noGrp="1"/>
          </p:cNvSpPr>
          <p:nvPr>
            <p:ph type="title"/>
          </p:nvPr>
        </p:nvSpPr>
        <p:spPr>
          <a:xfrm>
            <a:off x="201450" y="116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TEST CASES</a:t>
            </a:r>
            <a:endParaRPr sz="2800"/>
          </a:p>
        </p:txBody>
      </p:sp>
      <p:cxnSp>
        <p:nvCxnSpPr>
          <p:cNvPr id="1155" name="Google Shape;1155;g316f70e80bc_5_69"/>
          <p:cNvCxnSpPr/>
          <p:nvPr/>
        </p:nvCxnSpPr>
        <p:spPr>
          <a:xfrm rot="10800000" flipH="1">
            <a:off x="97725" y="770350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56" name="Google Shape;1156;g316f70e80bc_5_69"/>
          <p:cNvGraphicFramePr/>
          <p:nvPr/>
        </p:nvGraphicFramePr>
        <p:xfrm>
          <a:off x="97738" y="1181100"/>
          <a:ext cx="8967025" cy="2978283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39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9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9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150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US_28 As a dermatologist, I want to chat with patients in real-time so that I can provide personalized consultation and answer their questions.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TC_28_01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Send Messages in Real Time (Dermatologist)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Open the chat interface.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Send a message to the patient.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Patient receives the message instantly.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TC_28_02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Receive Messages in Real Time (Dermatologist)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Patient sends a message.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Dermatologist sees the message instantly.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56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1ebfe2e680_3_321"/>
          <p:cNvSpPr txBox="1">
            <a:spLocks noGrp="1"/>
          </p:cNvSpPr>
          <p:nvPr>
            <p:ph type="title"/>
          </p:nvPr>
        </p:nvSpPr>
        <p:spPr>
          <a:xfrm>
            <a:off x="201450" y="116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TEST CASES</a:t>
            </a:r>
            <a:endParaRPr sz="2800"/>
          </a:p>
        </p:txBody>
      </p:sp>
      <p:cxnSp>
        <p:nvCxnSpPr>
          <p:cNvPr id="1162" name="Google Shape;1162;g31ebfe2e680_3_321"/>
          <p:cNvCxnSpPr/>
          <p:nvPr/>
        </p:nvCxnSpPr>
        <p:spPr>
          <a:xfrm rot="10800000" flipH="1">
            <a:off x="97725" y="770350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63" name="Google Shape;1163;g31ebfe2e680_3_321"/>
          <p:cNvGraphicFramePr/>
          <p:nvPr/>
        </p:nvGraphicFramePr>
        <p:xfrm>
          <a:off x="47100" y="1270525"/>
          <a:ext cx="9049800" cy="3189582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40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1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5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5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6800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US_31 As a dermatologist, I want to sign up so that I can access patient reports and provide professional feedback.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0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TC_31_01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Sign-Up Form Accessibility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Navigate to the dermatologist sign-up page.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Check the accessibility of the form.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sign-up form is accessible and visible.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TC_31_02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Mandatory Fields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Submit the form with missing mandatory fields (e.g., name, email, password).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error message is displayed for missing fields.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TC_31_03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Account Creation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Fill in the sign-up form with valid details.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Submit the form.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new dermatologist account is successfully created.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63: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1ebfe2e680_3_329"/>
          <p:cNvSpPr txBox="1">
            <a:spLocks noGrp="1"/>
          </p:cNvSpPr>
          <p:nvPr>
            <p:ph type="title"/>
          </p:nvPr>
        </p:nvSpPr>
        <p:spPr>
          <a:xfrm>
            <a:off x="201450" y="116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TEST CASES</a:t>
            </a:r>
            <a:endParaRPr sz="2800"/>
          </a:p>
        </p:txBody>
      </p:sp>
      <p:cxnSp>
        <p:nvCxnSpPr>
          <p:cNvPr id="1169" name="Google Shape;1169;g31ebfe2e680_3_329"/>
          <p:cNvCxnSpPr/>
          <p:nvPr/>
        </p:nvCxnSpPr>
        <p:spPr>
          <a:xfrm rot="10800000" flipH="1">
            <a:off x="97725" y="770350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70" name="Google Shape;1170;g31ebfe2e680_3_329"/>
          <p:cNvGraphicFramePr/>
          <p:nvPr/>
        </p:nvGraphicFramePr>
        <p:xfrm>
          <a:off x="-12" y="1145325"/>
          <a:ext cx="9144000" cy="3365049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41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5150">
                <a:tc gridSpan="7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US_33 As a dermatologist, I want to log in to my account so that I can manage patient reports and update case statuses.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 Title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Description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Results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Status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date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1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TC_33_01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Login Form Accessibility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Navigate to the dermatologist login page.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Check if the login form is displayed.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login form is accessible and visible.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2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TC_33_02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Login with Correct Details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Enter valid credentials.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Click on the "Login" button.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dermatologist is successfully logged in and redirected to their dashboard.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3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TC_33_03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Verify Role-Based Access Control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Log in as a dermatologist.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Attempt to access patient-specific features (e.g., report editing, comments).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Dermatologists can access features related to managing reports and updating case statuses.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Tanzil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1170:4:6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5a6666d12_1_46"/>
          <p:cNvSpPr txBox="1">
            <a:spLocks noGrp="1"/>
          </p:cNvSpPr>
          <p:nvPr>
            <p:ph type="title"/>
          </p:nvPr>
        </p:nvSpPr>
        <p:spPr>
          <a:xfrm>
            <a:off x="262650" y="0"/>
            <a:ext cx="75657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PROJECT DESCRIPTION</a:t>
            </a:r>
            <a:endParaRPr sz="2800" b="0"/>
          </a:p>
        </p:txBody>
      </p:sp>
      <p:sp>
        <p:nvSpPr>
          <p:cNvPr id="663" name="Google Shape;663;g305a6666d12_1_46"/>
          <p:cNvSpPr txBox="1">
            <a:spLocks noGrp="1"/>
          </p:cNvSpPr>
          <p:nvPr>
            <p:ph type="body" idx="1"/>
          </p:nvPr>
        </p:nvSpPr>
        <p:spPr>
          <a:xfrm>
            <a:off x="408700" y="1043300"/>
            <a:ext cx="7419900" cy="3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web-based platform to help patients diagnose skin conditions using deep learning.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Intended for patients who wants to quickly access their skin conditions, skinLens integrates image analysis to provide accurate diagnosis of skin diseases and recommend treatments.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Intended for dermatologists who wants to efficiently access patient’s skin conditions.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Unlike traditional visual inspections, SkinLens uses advanced image-based deep learning model and offers accurate predictions and recommend treatments along with real-time consultation with dermatologists.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- Improved diagnose accuracy, faster and personalized care, increased accessibility, reduced costs and real-time access to consultations with dermatologists.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64" name="Google Shape;664;g305a6666d12_1_46"/>
          <p:cNvCxnSpPr/>
          <p:nvPr/>
        </p:nvCxnSpPr>
        <p:spPr>
          <a:xfrm rot="10800000" flipH="1">
            <a:off x="408700" y="880500"/>
            <a:ext cx="7177500" cy="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31ebfe2e680_8_709"/>
          <p:cNvSpPr txBox="1">
            <a:spLocks noGrp="1"/>
          </p:cNvSpPr>
          <p:nvPr>
            <p:ph type="title"/>
          </p:nvPr>
        </p:nvSpPr>
        <p:spPr>
          <a:xfrm>
            <a:off x="175100" y="94850"/>
            <a:ext cx="82488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STORIES COMPLETED OR NOT </a:t>
            </a:r>
            <a:endParaRPr/>
          </a:p>
        </p:txBody>
      </p:sp>
      <p:cxnSp>
        <p:nvCxnSpPr>
          <p:cNvPr id="1176" name="Google Shape;1176;g31ebfe2e680_8_709"/>
          <p:cNvCxnSpPr/>
          <p:nvPr/>
        </p:nvCxnSpPr>
        <p:spPr>
          <a:xfrm rot="10800000" flipH="1">
            <a:off x="205300" y="7126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77" name="Google Shape;1177;g31ebfe2e680_8_709"/>
          <p:cNvGraphicFramePr/>
          <p:nvPr/>
        </p:nvGraphicFramePr>
        <p:xfrm>
          <a:off x="201850" y="819500"/>
          <a:ext cx="8771725" cy="4202925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17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2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Feature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Completed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the diagnosis accuracy to be improved so that I can trust the AI’s results.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US_17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download a detailed report as a PDF so that I can share it with a dermatologist or keep it for personal records..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Report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sign up so that I can access patient reports and provide professional feedback.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US_33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log in to my account so that I can manage patient reports and update case statuses.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view my past cases and track their statuses, so that I can monitor my health progress and stay informed about the evaluations.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dermatologists, I want to access and view patient reports so that I can assess their conditions and provide professional feedback.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Account Management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add comments to patient reports so that I can provide additional guidance if necessary.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 Review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5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US_23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be notified as soon as my report is reviewed by a dermatologist so that I can stay informed about my case status.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Derm Review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1ebfe2e680_8_717"/>
          <p:cNvSpPr txBox="1">
            <a:spLocks noGrp="1"/>
          </p:cNvSpPr>
          <p:nvPr>
            <p:ph type="title"/>
          </p:nvPr>
        </p:nvSpPr>
        <p:spPr>
          <a:xfrm>
            <a:off x="175100" y="94850"/>
            <a:ext cx="82488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STORIES COMPLETED OR NOT </a:t>
            </a:r>
            <a:endParaRPr/>
          </a:p>
        </p:txBody>
      </p:sp>
      <p:cxnSp>
        <p:nvCxnSpPr>
          <p:cNvPr id="1183" name="Google Shape;1183;g31ebfe2e680_8_717"/>
          <p:cNvCxnSpPr/>
          <p:nvPr/>
        </p:nvCxnSpPr>
        <p:spPr>
          <a:xfrm rot="10800000" flipH="1">
            <a:off x="205300" y="7126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84" name="Google Shape;1184;g31ebfe2e680_8_717"/>
          <p:cNvGraphicFramePr/>
          <p:nvPr/>
        </p:nvGraphicFramePr>
        <p:xfrm>
          <a:off x="201850" y="819500"/>
          <a:ext cx="8740275" cy="4140564"/>
        </p:xfrm>
        <a:graphic>
          <a:graphicData uri="http://schemas.openxmlformats.org/drawingml/2006/table">
            <a:tbl>
              <a:tblPr>
                <a:noFill/>
                <a:tableStyleId>{A9303AD6-BCFE-4240-A6BE-7F35C65C2A35}</a:tableStyleId>
              </a:tblPr>
              <a:tblGrid>
                <a:gridCol w="116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2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Feature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Completed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US_24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access a chat interface from my report page so that I can communicate directly with a dermatologist.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US_25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message my dermatologist in real time so that I can get quick answers to my questions.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US_26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send images to dermatologist so that I can provide additional visual information about my skin condition.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US_27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review the chat history with my dermatologist so that I can refer back to previous discussions and recommendations.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US_28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dermatologist, I want to chat with patients in real-time so that I can provide personalized consultation and answer their questions.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Chat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TU_05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an installation manual for the project so that users can easily set up the application in their environment.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TU_06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comprehensive API documentation so that other developers can integrate with and use the API effectively.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TU_07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developer, I want to create test cases for Sprint 3 user stories so that I can verify the new functionality introduced in the Sprint 3.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Technical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1ebfe2e680_0_23"/>
          <p:cNvSpPr txBox="1">
            <a:spLocks noGrp="1"/>
          </p:cNvSpPr>
          <p:nvPr>
            <p:ph type="title"/>
          </p:nvPr>
        </p:nvSpPr>
        <p:spPr>
          <a:xfrm>
            <a:off x="433825" y="150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METRICS - Team Velocity</a:t>
            </a:r>
            <a:endParaRPr sz="2800"/>
          </a:p>
        </p:txBody>
      </p:sp>
      <p:cxnSp>
        <p:nvCxnSpPr>
          <p:cNvPr id="1190" name="Google Shape;1190;g31ebfe2e680_0_23"/>
          <p:cNvCxnSpPr/>
          <p:nvPr/>
        </p:nvCxnSpPr>
        <p:spPr>
          <a:xfrm rot="10800000" flipH="1">
            <a:off x="543600" y="6916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1" name="Google Shape;1191;g31ebfe2e680_0_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100" y="1118100"/>
            <a:ext cx="6457524" cy="37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g31ebfe2e680_0_23"/>
          <p:cNvSpPr txBox="1"/>
          <p:nvPr/>
        </p:nvSpPr>
        <p:spPr>
          <a:xfrm>
            <a:off x="231275" y="1739175"/>
            <a:ext cx="1979700" cy="3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velocity of Sprint 3:  34 story points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velocity of Average: 31 story points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Graphic 1" descr="Bow with solid fill">
            <a:extLst>
              <a:ext uri="{FF2B5EF4-FFF2-40B4-BE49-F238E27FC236}">
                <a16:creationId xmlns:a16="http://schemas.microsoft.com/office/drawing/2014/main" id="{DC4D6D79-A34D-BCD7-9799-AA4B2AAD4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7600" y="150400"/>
            <a:ext cx="773175" cy="7731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0e183d0b06_0_103"/>
          <p:cNvSpPr txBox="1">
            <a:spLocks noGrp="1"/>
          </p:cNvSpPr>
          <p:nvPr>
            <p:ph type="title"/>
          </p:nvPr>
        </p:nvSpPr>
        <p:spPr>
          <a:xfrm>
            <a:off x="255350" y="252525"/>
            <a:ext cx="807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METRICS - BURNDOWN CHART</a:t>
            </a:r>
            <a:endParaRPr sz="2800"/>
          </a:p>
        </p:txBody>
      </p:sp>
      <p:cxnSp>
        <p:nvCxnSpPr>
          <p:cNvPr id="1198" name="Google Shape;1198;g30e183d0b06_0_103"/>
          <p:cNvCxnSpPr/>
          <p:nvPr/>
        </p:nvCxnSpPr>
        <p:spPr>
          <a:xfrm rot="10800000" flipH="1">
            <a:off x="38195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9" name="Google Shape;1199;g30e183d0b06_0_10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075" y="988150"/>
            <a:ext cx="6439851" cy="39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0e183d0b06_0_108"/>
          <p:cNvSpPr txBox="1">
            <a:spLocks noGrp="1"/>
          </p:cNvSpPr>
          <p:nvPr>
            <p:ph type="title"/>
          </p:nvPr>
        </p:nvSpPr>
        <p:spPr>
          <a:xfrm>
            <a:off x="284525" y="252525"/>
            <a:ext cx="804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3 METRICS - COMMITTED RATIO</a:t>
            </a:r>
            <a:endParaRPr sz="2800"/>
          </a:p>
        </p:txBody>
      </p:sp>
      <p:cxnSp>
        <p:nvCxnSpPr>
          <p:cNvPr id="1205" name="Google Shape;1205;g30e183d0b06_0_108"/>
          <p:cNvCxnSpPr/>
          <p:nvPr/>
        </p:nvCxnSpPr>
        <p:spPr>
          <a:xfrm rot="10800000" flipH="1">
            <a:off x="43545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6" name="Google Shape;1206;g30e183d0b06_0_108"/>
          <p:cNvSpPr txBox="1"/>
          <p:nvPr/>
        </p:nvSpPr>
        <p:spPr>
          <a:xfrm>
            <a:off x="5970850" y="1455025"/>
            <a:ext cx="78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1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07" name="Google Shape;1207;g30e183d0b06_0_108"/>
          <p:cNvSpPr txBox="1"/>
          <p:nvPr/>
        </p:nvSpPr>
        <p:spPr>
          <a:xfrm>
            <a:off x="193750" y="1901425"/>
            <a:ext cx="2536500" cy="14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Committed Ratio of Sprint 3 is </a:t>
            </a: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92%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completed </a:t>
            </a: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points as </a:t>
            </a: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committed.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8" name="Google Shape;1208;g30e183d0b06_0_10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675" y="1214075"/>
            <a:ext cx="5988201" cy="370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Bow with solid fill">
            <a:extLst>
              <a:ext uri="{FF2B5EF4-FFF2-40B4-BE49-F238E27FC236}">
                <a16:creationId xmlns:a16="http://schemas.microsoft.com/office/drawing/2014/main" id="{214854B3-8C58-AA34-9B96-905A131A8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3975" y="262225"/>
            <a:ext cx="773175" cy="7731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0e183d0b06_4_40"/>
          <p:cNvSpPr txBox="1">
            <a:spLocks noGrp="1"/>
          </p:cNvSpPr>
          <p:nvPr>
            <p:ph type="title"/>
          </p:nvPr>
        </p:nvSpPr>
        <p:spPr>
          <a:xfrm>
            <a:off x="877125" y="1961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Sprint 3 Retrospective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4" name="Google Shape;1214;g30e183d0b06_4_40"/>
          <p:cNvCxnSpPr/>
          <p:nvPr/>
        </p:nvCxnSpPr>
        <p:spPr>
          <a:xfrm rot="10800000" flipH="1">
            <a:off x="994950" y="25560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05a6666d12_1_8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Few important points from the Retrospective 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20" name="Google Shape;1220;g305a6666d12_1_8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1" name="Google Shape;1221;g305a6666d12_1_84"/>
          <p:cNvSpPr/>
          <p:nvPr/>
        </p:nvSpPr>
        <p:spPr>
          <a:xfrm>
            <a:off x="332875" y="898300"/>
            <a:ext cx="8549700" cy="388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did we do right? 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Brainstorming ideas in each step of project went well 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User stories and tasks were well-defined, so each team member understood their responsibilities and deliverables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Implemented the user friendly interface for all users, guest, patient and dermatologist.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Everybody work really hard even to midnight /before dawn.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Willing to accept advice and changes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Good management of work from team leader and scrum master led to success of MVP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0e183d0b06_3_15"/>
          <p:cNvSpPr txBox="1"/>
          <p:nvPr/>
        </p:nvSpPr>
        <p:spPr>
          <a:xfrm>
            <a:off x="109425" y="141850"/>
            <a:ext cx="898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Few important points from the Retrospective 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27" name="Google Shape;1227;g30e183d0b06_3_15"/>
          <p:cNvCxnSpPr/>
          <p:nvPr/>
        </p:nvCxnSpPr>
        <p:spPr>
          <a:xfrm rot="10800000" flipH="1">
            <a:off x="202650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8" name="Google Shape;1228;g30e183d0b06_3_15"/>
          <p:cNvSpPr/>
          <p:nvPr/>
        </p:nvSpPr>
        <p:spPr>
          <a:xfrm>
            <a:off x="202650" y="897350"/>
            <a:ext cx="8299800" cy="375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we were to do it again, what would we do differently?</a:t>
            </a:r>
            <a:endParaRPr sz="2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udex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we were to do it again, we would have prioritized the task on deciding the final datase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would take up responsibility of the assigned part, that is propose at least an alternative if the assigned task cannot be done.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Watch Demo together and ask for everyone's feedback after the new feature development.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Actively seeking for solution and actions together when project facing obstacles, even if not their tasks. 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Do research more deeply, download previous model and test at the beginning, learn some deeper algorithms and principle.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0e183d0b06_3_28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Few important points from the Retrospective 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34" name="Google Shape;1234;g30e183d0b06_3_28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5" name="Google Shape;1235;g30e183d0b06_3_28"/>
          <p:cNvSpPr/>
          <p:nvPr/>
        </p:nvSpPr>
        <p:spPr>
          <a:xfrm>
            <a:off x="240750" y="824425"/>
            <a:ext cx="8606100" cy="4182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 items</a:t>
            </a:r>
            <a:endParaRPr sz="2000" b="1" i="0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we were to do it again, we would have prioritized the task on deciding the final dataset. Assigned to Zaid - prioritize the tasks in the planning meeting </a:t>
            </a:r>
            <a:endParaRPr sz="8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would take up responsibility of the assigned part, that is propose at least an alternative if the assigned task cannot be done. Assigned to everyone- Come with alternate solutions and discuss with the team 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Watch Demo together and ask for everyone's feedback after the new feature development. Assigned to Everyone: Get feedback from the team after developing a feature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Actively seeking for solution and actions together when project facing obstacles, even if not their tasks. Assigned to Everyone: Let the team know if facing any issues as soon as possible 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research more deeply, download previous model and test at the beginning, learn some deeper algorithms and principle. Assigned to everyone- Get familiar with tech stack and do more research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7"/>
          <p:cNvSpPr txBox="1"/>
          <p:nvPr/>
        </p:nvSpPr>
        <p:spPr>
          <a:xfrm>
            <a:off x="202650" y="141850"/>
            <a:ext cx="753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SPRINT </a:t>
            </a:r>
            <a:r>
              <a:rPr lang="en" sz="30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3</a:t>
            </a: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 RETROSPECTIVE </a:t>
            </a:r>
            <a:endParaRPr sz="30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pic>
        <p:nvPicPr>
          <p:cNvPr id="1241" name="Google Shape;1241;p17"/>
          <p:cNvPicPr preferRelativeResize="0"/>
          <p:nvPr/>
        </p:nvPicPr>
        <p:blipFill rotWithShape="1">
          <a:blip r:embed="rId3">
            <a:alphaModFix/>
          </a:blip>
          <a:srcRect t="2883" b="2883"/>
          <a:stretch/>
        </p:blipFill>
        <p:spPr>
          <a:xfrm>
            <a:off x="244524" y="788350"/>
            <a:ext cx="8569448" cy="42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6f70e80bc_11_10"/>
          <p:cNvSpPr txBox="1">
            <a:spLocks noGrp="1"/>
          </p:cNvSpPr>
          <p:nvPr>
            <p:ph type="title"/>
          </p:nvPr>
        </p:nvSpPr>
        <p:spPr>
          <a:xfrm>
            <a:off x="124025" y="1831025"/>
            <a:ext cx="27531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PROJECT DESCRIPTION</a:t>
            </a:r>
            <a:endParaRPr sz="2800" b="0" u="sng"/>
          </a:p>
        </p:txBody>
      </p:sp>
      <p:graphicFrame>
        <p:nvGraphicFramePr>
          <p:cNvPr id="670" name="Google Shape;670;g316f70e80bc_11_10"/>
          <p:cNvGraphicFramePr/>
          <p:nvPr/>
        </p:nvGraphicFramePr>
        <p:xfrm>
          <a:off x="2727850" y="502538"/>
          <a:ext cx="6318525" cy="4185113"/>
        </p:xfrm>
        <a:graphic>
          <a:graphicData uri="http://schemas.openxmlformats.org/drawingml/2006/table">
            <a:tbl>
              <a:tblPr>
                <a:noFill/>
                <a:tableStyleId>{9D72C67D-B522-4E07-81AE-C5506C03C33E}</a:tableStyleId>
              </a:tblPr>
              <a:tblGrid>
                <a:gridCol w="171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6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Name:</a:t>
                      </a:r>
                      <a:endParaRPr sz="16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SkinLens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Team:</a:t>
                      </a:r>
                      <a:endParaRPr sz="15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 Biased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0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Description:</a:t>
                      </a:r>
                      <a:endParaRPr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patients who wants to quickly access their skin conditions, for dermatologists who wants to quickly access patient’s skin conditions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SkinLens is a web application that integrates image analysis to provide accurate diagnosis of skin conditions and recommend treatments along with real-time consultation with dermatologists.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Unlike traditional visual inspections, SkinLens uses advanced image-based deep learning model and offers accurate predictions and recommend treatments.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425">
                <a:tc gridSpan="2">
                  <a:txBody>
                    <a:bodyPr/>
                    <a:lstStyle/>
                    <a:p>
                      <a:pPr marL="0" marR="0" lvl="0" indent="457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Benefit Outcomes:</a:t>
                      </a:r>
                      <a:endParaRPr sz="15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Improved diagnose accuracy, Faster and personalized care, Increased accessibility, Reduced costs, Real Time consultation with Dermatologist.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GitHub Link:</a:t>
                      </a:r>
                      <a:endParaRPr sz="15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https://github.com/htmw/2024F-Biased/wiki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0e183d0b06_0_129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DEMO - SCREENSHOT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47" name="Google Shape;1247;g30e183d0b06_0_129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8" name="Google Shape;1248;g30e183d0b06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350"/>
            <a:ext cx="8839200" cy="400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g31ebfe2e680_11_22"/>
          <p:cNvPicPr preferRelativeResize="0"/>
          <p:nvPr/>
        </p:nvPicPr>
        <p:blipFill rotWithShape="1">
          <a:blip r:embed="rId3">
            <a:alphaModFix/>
          </a:blip>
          <a:srcRect b="2619"/>
          <a:stretch/>
        </p:blipFill>
        <p:spPr>
          <a:xfrm>
            <a:off x="152400" y="634650"/>
            <a:ext cx="8839200" cy="403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g31ebfe2e680_11_22"/>
          <p:cNvSpPr txBox="1"/>
          <p:nvPr/>
        </p:nvSpPr>
        <p:spPr>
          <a:xfrm>
            <a:off x="0" y="0"/>
            <a:ext cx="794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DEMO - SCREENSHOT</a:t>
            </a:r>
            <a:endParaRPr sz="2800" b="1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g31ebfe2e680_1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75" y="562475"/>
            <a:ext cx="8839199" cy="43897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g31ebfe2e680_11_26"/>
          <p:cNvSpPr txBox="1"/>
          <p:nvPr/>
        </p:nvSpPr>
        <p:spPr>
          <a:xfrm>
            <a:off x="0" y="0"/>
            <a:ext cx="689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DEMO - SCREENSHOT</a:t>
            </a:r>
            <a:endParaRPr sz="2800" b="1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g31ebfe2e680_1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0" y="737325"/>
            <a:ext cx="8839198" cy="4182241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g31ebfe2e680_11_37"/>
          <p:cNvSpPr txBox="1"/>
          <p:nvPr/>
        </p:nvSpPr>
        <p:spPr>
          <a:xfrm>
            <a:off x="0" y="0"/>
            <a:ext cx="769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DEMO - SCREENSHOT</a:t>
            </a:r>
            <a:endParaRPr sz="2800" b="1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g31ebfe2e680_1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950"/>
            <a:ext cx="8839200" cy="410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g31ebfe2e680_11_33"/>
          <p:cNvSpPr txBox="1"/>
          <p:nvPr/>
        </p:nvSpPr>
        <p:spPr>
          <a:xfrm>
            <a:off x="0" y="0"/>
            <a:ext cx="732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DEMO - SCREENSHOT</a:t>
            </a:r>
            <a:endParaRPr sz="2800" b="1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0e183d0b06_0_13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78" name="Google Shape;1278;g30e183d0b06_0_13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9" name="Google Shape;1279;g30e183d0b06_0_134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80" name="Google Shape;1280;g30e183d0b06_0_134"/>
          <p:cNvGraphicFramePr/>
          <p:nvPr/>
        </p:nvGraphicFramePr>
        <p:xfrm>
          <a:off x="430525" y="3611825"/>
          <a:ext cx="5362575" cy="1243648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36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userCredential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createUserWithEmailAndPassword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email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password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setDoc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"users"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userCredential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{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email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email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role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role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userCredential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81" name="Google Shape;1281;g30e183d0b06_0_134"/>
          <p:cNvSpPr txBox="1"/>
          <p:nvPr/>
        </p:nvSpPr>
        <p:spPr>
          <a:xfrm>
            <a:off x="304800" y="962325"/>
            <a:ext cx="7589400" cy="23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1. Authentication APIs</a:t>
            </a:r>
            <a:endParaRPr sz="11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1.1 Sign-Up API</a:t>
            </a:r>
            <a:endParaRPr sz="11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Purpose:</a:t>
            </a:r>
            <a:r>
              <a:rPr lang="en" sz="1100"/>
              <a:t> Creates a new user account with email, password, and additional user details in Firebase Authentication and Firestore.</a:t>
            </a:r>
            <a:br>
              <a:rPr lang="en" sz="1100"/>
            </a:br>
            <a:r>
              <a:rPr lang="en" sz="1100" b="1"/>
              <a:t>Method:</a:t>
            </a:r>
            <a:r>
              <a:rPr lang="en" sz="1100"/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lang="en" sz="1100"/>
              <a:t> via Firebase SDK.</a:t>
            </a:r>
            <a:br>
              <a:rPr lang="en" sz="1100"/>
            </a:br>
            <a:r>
              <a:rPr lang="en" sz="1100" b="1"/>
              <a:t>Process: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Input: User's email, password, name, and role (e.g., patient or dermatologist).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Output: A new user account is created in Firebase Authentication, and corresponding user details are stored in Firestore.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b="1"/>
              <a:t>Key Code:</a:t>
            </a:r>
            <a:endParaRPr sz="1100" b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31ebfe2e680_9_2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87" name="Google Shape;1287;g31ebfe2e680_9_2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8" name="Google Shape;1288;g31ebfe2e680_9_24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89" name="Google Shape;1289;g31ebfe2e680_9_24"/>
          <p:cNvGraphicFramePr/>
          <p:nvPr/>
        </p:nvGraphicFramePr>
        <p:xfrm>
          <a:off x="413150" y="3177225"/>
          <a:ext cx="4171950" cy="402400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417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signInWithEmailAndPassword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email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password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90" name="Google Shape;1290;g31ebfe2e680_9_24"/>
          <p:cNvSpPr txBox="1"/>
          <p:nvPr/>
        </p:nvSpPr>
        <p:spPr>
          <a:xfrm>
            <a:off x="304800" y="962325"/>
            <a:ext cx="5451300" cy="2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1.2 Login API</a:t>
            </a:r>
            <a:endParaRPr sz="11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Purpose:</a:t>
            </a:r>
            <a:r>
              <a:rPr lang="en" sz="1100"/>
              <a:t> Authenticates the user and grants access to the application.</a:t>
            </a:r>
            <a:br>
              <a:rPr lang="en" sz="1100"/>
            </a:br>
            <a:r>
              <a:rPr lang="en" sz="1100" b="1"/>
              <a:t>Method:</a:t>
            </a:r>
            <a:r>
              <a:rPr lang="en" sz="1100"/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lang="en" sz="1100"/>
              <a:t> via Firebase SDK.</a:t>
            </a:r>
            <a:br>
              <a:rPr lang="en" sz="1100"/>
            </a:br>
            <a:r>
              <a:rPr lang="en" sz="1100" b="1"/>
              <a:t>Process: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Input: User's email and password.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Output: Authenticated user session and Firebase token.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b="1"/>
              <a:t>Key Code:</a:t>
            </a:r>
            <a:endParaRPr sz="1100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1ebfe2e680_9_6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296" name="Google Shape;1296;g31ebfe2e680_9_6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7" name="Google Shape;1297;g31ebfe2e680_9_64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98" name="Google Shape;1298;g31ebfe2e680_9_64"/>
          <p:cNvGraphicFramePr/>
          <p:nvPr/>
        </p:nvGraphicFramePr>
        <p:xfrm>
          <a:off x="411275" y="3304725"/>
          <a:ext cx="5019675" cy="823024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storage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getStorage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storageRef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storage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`cases/${user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uid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}/${uuidv4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}/${file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}`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uploadBytes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storageRef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downloadURL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getDownloadURL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storageRef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99" name="Google Shape;1299;g31ebfe2e680_9_64"/>
          <p:cNvSpPr txBox="1"/>
          <p:nvPr/>
        </p:nvSpPr>
        <p:spPr>
          <a:xfrm>
            <a:off x="304800" y="962325"/>
            <a:ext cx="7659000" cy="2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/>
              <a:t>2. Image Handling APIs</a:t>
            </a:r>
            <a:endParaRPr sz="13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2.1 Image Upload API</a:t>
            </a:r>
            <a:endParaRPr sz="11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Purpose:</a:t>
            </a:r>
            <a:r>
              <a:rPr lang="en" sz="1100"/>
              <a:t> Uploads the user's image to Firebase Storage and generates a unique URL for accessing it.</a:t>
            </a:r>
            <a:br>
              <a:rPr lang="en" sz="1100"/>
            </a:br>
            <a:r>
              <a:rPr lang="en" sz="1100" b="1"/>
              <a:t>Method:</a:t>
            </a:r>
            <a:r>
              <a:rPr lang="en" sz="1100"/>
              <a:t> Indirectly through Firebase Storage SDK.</a:t>
            </a:r>
            <a:br>
              <a:rPr lang="en" sz="1100"/>
            </a:br>
            <a:r>
              <a:rPr lang="en" sz="1100" b="1"/>
              <a:t>Process: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Input: Image file selected by the user.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Output: URL of the uploaded image.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b="1"/>
              <a:t>Key Code:</a:t>
            </a:r>
            <a:endParaRPr sz="1100"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1ebfe2e680_9_72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305" name="Google Shape;1305;g31ebfe2e680_9_72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6" name="Google Shape;1306;g31ebfe2e680_9_72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7" name="Google Shape;1307;g31ebfe2e680_9_72"/>
          <p:cNvSpPr txBox="1"/>
          <p:nvPr/>
        </p:nvSpPr>
        <p:spPr>
          <a:xfrm>
            <a:off x="384650" y="1001875"/>
            <a:ext cx="37248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2.2 Prediction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Sends the uploaded image to the backend for AI-based prediction and fetches the diagnosis result.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lang="en" sz="1100">
                <a:solidFill>
                  <a:schemeClr val="dk1"/>
                </a:solidFill>
              </a:rPr>
              <a:t> via Axios.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URL of the uploaded image.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Predicted disease name, description, and treatment recommendations.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308" name="Google Shape;1308;g31ebfe2e680_9_72"/>
          <p:cNvGraphicFramePr/>
          <p:nvPr/>
        </p:nvGraphicFramePr>
        <p:xfrm>
          <a:off x="591375" y="3534350"/>
          <a:ext cx="5381625" cy="402400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38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response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axios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"http://localhost:5000/predict"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{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imageUrl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1ebfe2e680_3_60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314" name="Google Shape;1314;g31ebfe2e680_3_60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5" name="Google Shape;1315;g31ebfe2e680_3_60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6" name="Google Shape;1316;g31ebfe2e680_3_60"/>
          <p:cNvSpPr txBox="1"/>
          <p:nvPr/>
        </p:nvSpPr>
        <p:spPr>
          <a:xfrm>
            <a:off x="384650" y="1001875"/>
            <a:ext cx="3724800" cy="27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2.3 Temporary Image Deletion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Deletes temporary images uploaded by unauthenticated users from Firebase Storage.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Indirectly through Firebase Storage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URL of the temporary image.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Deletes the image from Firebase Storage.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317" name="Google Shape;1317;g31ebfe2e680_3_60"/>
          <p:cNvGraphicFramePr/>
          <p:nvPr/>
        </p:nvGraphicFramePr>
        <p:xfrm>
          <a:off x="626500" y="3426350"/>
          <a:ext cx="3876675" cy="542608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387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imageRef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storage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imageUrl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deleteObject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imageRef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e183d0b06_0_139"/>
          <p:cNvSpPr txBox="1">
            <a:spLocks noGrp="1"/>
          </p:cNvSpPr>
          <p:nvPr>
            <p:ph type="title"/>
          </p:nvPr>
        </p:nvSpPr>
        <p:spPr>
          <a:xfrm>
            <a:off x="299125" y="263725"/>
            <a:ext cx="799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Team Working Agreement</a:t>
            </a:r>
            <a:endParaRPr sz="2800"/>
          </a:p>
        </p:txBody>
      </p:sp>
      <p:sp>
        <p:nvSpPr>
          <p:cNvPr id="676" name="Google Shape;676;g30e183d0b06_0_139"/>
          <p:cNvSpPr txBox="1">
            <a:spLocks noGrp="1"/>
          </p:cNvSpPr>
          <p:nvPr>
            <p:ph type="subTitle" idx="4"/>
          </p:nvPr>
        </p:nvSpPr>
        <p:spPr>
          <a:xfrm>
            <a:off x="767000" y="1273925"/>
            <a:ext cx="356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Communication expectations</a:t>
            </a:r>
            <a:endParaRPr/>
          </a:p>
        </p:txBody>
      </p:sp>
      <p:sp>
        <p:nvSpPr>
          <p:cNvPr id="677" name="Google Shape;677;g30e183d0b06_0_139"/>
          <p:cNvSpPr txBox="1">
            <a:spLocks noGrp="1"/>
          </p:cNvSpPr>
          <p:nvPr>
            <p:ph type="subTitle" idx="1"/>
          </p:nvPr>
        </p:nvSpPr>
        <p:spPr>
          <a:xfrm>
            <a:off x="518300" y="2049600"/>
            <a:ext cx="38091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All communications will be through Slack.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Opinions and ideas of all team members will be respected.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Changes, if any, should be discussed and agreed within the team.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Conflicts should be focused on issues and not individuals. (Strictly avoid blame game)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Unresolved conflicts among the team should be reported to the team leader.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encourage everyone to express their frustrations and discomfort early.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Clear understanding and listening to others are the most important things to resolve conflicts.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8" name="Google Shape;678;g30e183d0b06_0_139"/>
          <p:cNvSpPr txBox="1">
            <a:spLocks noGrp="1"/>
          </p:cNvSpPr>
          <p:nvPr>
            <p:ph type="subTitle" idx="3"/>
          </p:nvPr>
        </p:nvSpPr>
        <p:spPr>
          <a:xfrm>
            <a:off x="4484600" y="1925150"/>
            <a:ext cx="41889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Meetings will be held via zoom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Daily scrum at 8pm for 15 minutes.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follow-up meeting should be planned after the daily scrum if there are any blockers that can’t be addressed quickly.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meeting for Sprint Planning will be planned at the beginning of the Sprint.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meeting for Sprint Retrospective will be planned before the Sprint end date.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Encourage everyone to actively participate in the meeting.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will adhere to agreed meeting time and will inform the team of any absences.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Any changes in the timings will be mutually decided.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Meeting minutes with objectives and decisions will be recorded in a Google Sheet.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If you miss a meeting, support decisions made in your absence.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Scrum Master should host the meeting and control time.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9" name="Google Shape;679;g30e183d0b06_0_139"/>
          <p:cNvSpPr txBox="1">
            <a:spLocks noGrp="1"/>
          </p:cNvSpPr>
          <p:nvPr>
            <p:ph type="subTitle" idx="6"/>
          </p:nvPr>
        </p:nvSpPr>
        <p:spPr>
          <a:xfrm>
            <a:off x="4659500" y="1273925"/>
            <a:ext cx="383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Meeting structure and frequency</a:t>
            </a:r>
            <a:endParaRPr/>
          </a:p>
        </p:txBody>
      </p:sp>
      <p:cxnSp>
        <p:nvCxnSpPr>
          <p:cNvPr id="680" name="Google Shape;680;g30e183d0b06_0_139"/>
          <p:cNvCxnSpPr/>
          <p:nvPr/>
        </p:nvCxnSpPr>
        <p:spPr>
          <a:xfrm rot="10800000" flipH="1">
            <a:off x="386125" y="8364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1" name="Google Shape;681;g30e183d0b06_0_139"/>
          <p:cNvCxnSpPr/>
          <p:nvPr/>
        </p:nvCxnSpPr>
        <p:spPr>
          <a:xfrm rot="10800000" flipH="1">
            <a:off x="4402100" y="1515325"/>
            <a:ext cx="7800" cy="338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1ebfe2e680_3_52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323" name="Google Shape;1323;g31ebfe2e680_3_52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4" name="Google Shape;1324;g31ebfe2e680_3_52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5" name="Google Shape;1325;g31ebfe2e680_3_52"/>
          <p:cNvSpPr txBox="1"/>
          <p:nvPr/>
        </p:nvSpPr>
        <p:spPr>
          <a:xfrm>
            <a:off x="421973" y="773200"/>
            <a:ext cx="3724800" cy="3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</a:rPr>
              <a:t>3. Case Management APIs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3.1 Generate Case ID API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Purpose:</a:t>
            </a:r>
            <a:r>
              <a:rPr lang="en" sz="1100" dirty="0">
                <a:solidFill>
                  <a:schemeClr val="dk1"/>
                </a:solidFill>
              </a:rPr>
              <a:t> Generates a unique case ID for each new case.</a:t>
            </a:r>
            <a:br>
              <a:rPr lang="en" sz="1100" dirty="0">
                <a:solidFill>
                  <a:schemeClr val="dk1"/>
                </a:solidFill>
              </a:rPr>
            </a:br>
            <a:r>
              <a:rPr lang="en" sz="1100" b="1" dirty="0">
                <a:solidFill>
                  <a:schemeClr val="dk1"/>
                </a:solidFill>
              </a:rPr>
              <a:t>Method:</a:t>
            </a:r>
            <a:r>
              <a:rPr lang="en" sz="1100" dirty="0">
                <a:solidFill>
                  <a:schemeClr val="dk1"/>
                </a:solidFill>
              </a:rPr>
              <a:t> Programmatic generation using UUID and sequential ID logic.</a:t>
            </a:r>
            <a:br>
              <a:rPr lang="en" sz="1100" dirty="0">
                <a:solidFill>
                  <a:schemeClr val="dk1"/>
                </a:solidFill>
              </a:rPr>
            </a:br>
            <a:r>
              <a:rPr lang="en" sz="1100" b="1" dirty="0">
                <a:solidFill>
                  <a:schemeClr val="dk1"/>
                </a:solidFill>
              </a:rPr>
              <a:t>Process: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 dirty="0">
                <a:solidFill>
                  <a:schemeClr val="dk1"/>
                </a:solidFill>
              </a:rPr>
              <a:t>Input: None.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 dirty="0">
                <a:solidFill>
                  <a:schemeClr val="dk1"/>
                </a:solidFill>
              </a:rPr>
              <a:t>Output: A unique case ID in the format </a:t>
            </a:r>
            <a:r>
              <a:rPr lang="en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SKIN-&lt;incremental_number&gt;</a:t>
            </a:r>
            <a:r>
              <a:rPr lang="en" sz="1100" dirty="0">
                <a:solidFill>
                  <a:schemeClr val="dk1"/>
                </a:solidFill>
              </a:rPr>
              <a:t>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Key Code: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 dirty="0">
              <a:solidFill>
                <a:schemeClr val="dk1"/>
              </a:solidFill>
            </a:endParaRPr>
          </a:p>
        </p:txBody>
      </p:sp>
      <p:graphicFrame>
        <p:nvGraphicFramePr>
          <p:cNvPr id="1326" name="Google Shape;1326;g31ebfe2e680_3_52"/>
          <p:cNvGraphicFramePr/>
          <p:nvPr>
            <p:extLst>
              <p:ext uri="{D42A27DB-BD31-4B8C-83A1-F6EECF244321}">
                <p14:modId xmlns:p14="http://schemas.microsoft.com/office/powerpoint/2010/main" val="923310871"/>
              </p:ext>
            </p:extLst>
          </p:nvPr>
        </p:nvGraphicFramePr>
        <p:xfrm>
          <a:off x="498577" y="3904435"/>
          <a:ext cx="5695950" cy="963232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69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newCaseId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"SKIN-1"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casesSnapshot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getDocs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collection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"cases"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maxId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max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FCB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casesSnapshot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parseInt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(doc.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split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"-"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)[</a:t>
                      </a:r>
                      <a:r>
                        <a:rPr lang="en" sz="800" dirty="0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])));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newCaseId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`SKIN-${maxId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F537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}`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1ebfe2e680_3_283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332" name="Google Shape;1332;g31ebfe2e680_3_283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3" name="Google Shape;1333;g31ebfe2e680_3_283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4" name="Google Shape;1334;g31ebfe2e680_3_283"/>
          <p:cNvSpPr txBox="1"/>
          <p:nvPr/>
        </p:nvSpPr>
        <p:spPr>
          <a:xfrm>
            <a:off x="378430" y="865026"/>
            <a:ext cx="3724800" cy="31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3.2 Save Case Details API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Purpose:</a:t>
            </a:r>
            <a:r>
              <a:rPr lang="en" sz="1100" dirty="0">
                <a:solidFill>
                  <a:schemeClr val="dk1"/>
                </a:solidFill>
              </a:rPr>
              <a:t> Saves case details to Firestore, including patient info, uploaded image URL, and timestamp.</a:t>
            </a:r>
            <a:br>
              <a:rPr lang="en" sz="1100" dirty="0">
                <a:solidFill>
                  <a:schemeClr val="dk1"/>
                </a:solidFill>
              </a:rPr>
            </a:br>
            <a:r>
              <a:rPr lang="en" sz="1100" b="1" dirty="0">
                <a:solidFill>
                  <a:schemeClr val="dk1"/>
                </a:solidFill>
              </a:rPr>
              <a:t>Method:</a:t>
            </a:r>
            <a:r>
              <a:rPr lang="en" sz="1100" dirty="0">
                <a:solidFill>
                  <a:schemeClr val="dk1"/>
                </a:solidFill>
              </a:rPr>
              <a:t> </a:t>
            </a:r>
            <a:r>
              <a:rPr lang="en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lang="en" sz="1100" dirty="0">
                <a:solidFill>
                  <a:schemeClr val="dk1"/>
                </a:solidFill>
              </a:rPr>
              <a:t> via Firestore SDK.</a:t>
            </a:r>
            <a:br>
              <a:rPr lang="en" sz="1100" dirty="0">
                <a:solidFill>
                  <a:schemeClr val="dk1"/>
                </a:solidFill>
              </a:rPr>
            </a:br>
            <a:r>
              <a:rPr lang="en" sz="1100" b="1" dirty="0">
                <a:solidFill>
                  <a:schemeClr val="dk1"/>
                </a:solidFill>
              </a:rPr>
              <a:t>Process: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 dirty="0">
                <a:solidFill>
                  <a:schemeClr val="dk1"/>
                </a:solidFill>
              </a:rPr>
              <a:t>Input: Case details, including patient ID, email, image URL, and timestamp.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 dirty="0">
                <a:solidFill>
                  <a:schemeClr val="dk1"/>
                </a:solidFill>
              </a:rPr>
              <a:t>Output: Case document saved in Firestore.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Key Code: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 dirty="0">
              <a:solidFill>
                <a:schemeClr val="dk1"/>
              </a:solidFill>
            </a:endParaRPr>
          </a:p>
        </p:txBody>
      </p:sp>
      <p:graphicFrame>
        <p:nvGraphicFramePr>
          <p:cNvPr id="1335" name="Google Shape;1335;g31ebfe2e680_3_283"/>
          <p:cNvGraphicFramePr/>
          <p:nvPr>
            <p:extLst>
              <p:ext uri="{D42A27DB-BD31-4B8C-83A1-F6EECF244321}">
                <p14:modId xmlns:p14="http://schemas.microsoft.com/office/powerpoint/2010/main" val="301221608"/>
              </p:ext>
            </p:extLst>
          </p:nvPr>
        </p:nvGraphicFramePr>
        <p:xfrm>
          <a:off x="447675" y="3452672"/>
          <a:ext cx="4124325" cy="1383856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412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0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setDoc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collection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"cases"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newCaseId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{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newCaseId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patientEmail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email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imageUrl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downloadURL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timestamp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toISOString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"Open"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1ebfe2e680_3_4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341" name="Google Shape;1341;g31ebfe2e680_3_4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2" name="Google Shape;1342;g31ebfe2e680_3_44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3" name="Google Shape;1343;g31ebfe2e680_3_44"/>
          <p:cNvSpPr txBox="1"/>
          <p:nvPr/>
        </p:nvSpPr>
        <p:spPr>
          <a:xfrm>
            <a:off x="384650" y="1001875"/>
            <a:ext cx="37248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3.3 Fetch Case Details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Retrieves details of a specific case from Firestore.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Case ID.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Case details, including patient info, image URL, and status.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344" name="Google Shape;1344;g31ebfe2e680_3_44"/>
          <p:cNvGraphicFramePr/>
          <p:nvPr>
            <p:extLst>
              <p:ext uri="{D42A27DB-BD31-4B8C-83A1-F6EECF244321}">
                <p14:modId xmlns:p14="http://schemas.microsoft.com/office/powerpoint/2010/main" val="3447253250"/>
              </p:ext>
            </p:extLst>
          </p:nvPr>
        </p:nvGraphicFramePr>
        <p:xfrm>
          <a:off x="444975" y="3569617"/>
          <a:ext cx="3733800" cy="542608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caseRef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"cases"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caseData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caseRef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31ebfe2e680_3_92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350" name="Google Shape;1350;g31ebfe2e680_3_92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1" name="Google Shape;1351;g31ebfe2e680_3_92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2" name="Google Shape;1352;g31ebfe2e680_3_92"/>
          <p:cNvSpPr txBox="1"/>
          <p:nvPr/>
        </p:nvSpPr>
        <p:spPr>
          <a:xfrm>
            <a:off x="384650" y="1001875"/>
            <a:ext cx="3724800" cy="28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3.4 Update Case Status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Updates the status of a case in Firestore (e.g., from "Pending Review" to "Reviewed").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Case ID and new status.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Updated case document in Firestore.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353" name="Google Shape;1353;g31ebfe2e680_3_92"/>
          <p:cNvGraphicFramePr/>
          <p:nvPr>
            <p:extLst>
              <p:ext uri="{D42A27DB-BD31-4B8C-83A1-F6EECF244321}">
                <p14:modId xmlns:p14="http://schemas.microsoft.com/office/powerpoint/2010/main" val="1953456155"/>
              </p:ext>
            </p:extLst>
          </p:nvPr>
        </p:nvGraphicFramePr>
        <p:xfrm>
          <a:off x="479860" y="3409476"/>
          <a:ext cx="4648200" cy="402400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updateDoc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"cases"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{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"Reviewed"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1ebfe2e680_3_8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359" name="Google Shape;1359;g31ebfe2e680_3_8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0" name="Google Shape;1360;g31ebfe2e680_3_84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1" name="Google Shape;1361;g31ebfe2e680_3_84"/>
          <p:cNvSpPr txBox="1"/>
          <p:nvPr/>
        </p:nvSpPr>
        <p:spPr>
          <a:xfrm>
            <a:off x="465150" y="921350"/>
            <a:ext cx="37248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3.5 Dermatologist Comment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Allows dermatologists to add comments to a case.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Case ID and dermatologist comment.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Updated case document with dermatologist's comment.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362" name="Google Shape;1362;g31ebfe2e680_3_84"/>
          <p:cNvGraphicFramePr/>
          <p:nvPr/>
        </p:nvGraphicFramePr>
        <p:xfrm>
          <a:off x="608600" y="3390550"/>
          <a:ext cx="4895850" cy="402400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48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updateDoc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"cases"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{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dermDiagnosis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diagnosis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1ebfe2e680_3_76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368" name="Google Shape;1368;g31ebfe2e680_3_76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9" name="Google Shape;1369;g31ebfe2e680_3_76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0" name="Google Shape;1370;g31ebfe2e680_3_76"/>
          <p:cNvSpPr txBox="1"/>
          <p:nvPr/>
        </p:nvSpPr>
        <p:spPr>
          <a:xfrm>
            <a:off x="384650" y="1001875"/>
            <a:ext cx="3724800" cy="28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3.6 Fetch Reviewed By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Retrieves the name of the dermatologist who reviewed a case.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Case ID.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Dermatologist's name.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371" name="Google Shape;1371;g31ebfe2e680_3_76"/>
          <p:cNvGraphicFramePr/>
          <p:nvPr/>
        </p:nvGraphicFramePr>
        <p:xfrm>
          <a:off x="546000" y="3417400"/>
          <a:ext cx="5238750" cy="402400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23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reviewedBy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"cases"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caseId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))).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reviewedBy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1ebfe2e680_3_173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377" name="Google Shape;1377;g31ebfe2e680_3_173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8" name="Google Shape;1378;g31ebfe2e680_3_173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9" name="Google Shape;1379;g31ebfe2e680_3_173"/>
          <p:cNvSpPr txBox="1"/>
          <p:nvPr/>
        </p:nvSpPr>
        <p:spPr>
          <a:xfrm>
            <a:off x="384650" y="1001875"/>
            <a:ext cx="3724800" cy="3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4. Chat APIs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4.1 Fetch User List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Retrieves a list of users available for chatting based on roles.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Current user's role.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List of users with the opposite role (e.g., patients for dermatologists).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380" name="Google Shape;1380;g31ebfe2e680_3_173"/>
          <p:cNvGraphicFramePr/>
          <p:nvPr>
            <p:extLst>
              <p:ext uri="{D42A27DB-BD31-4B8C-83A1-F6EECF244321}">
                <p14:modId xmlns:p14="http://schemas.microsoft.com/office/powerpoint/2010/main" val="3132644743"/>
              </p:ext>
            </p:extLst>
          </p:nvPr>
        </p:nvGraphicFramePr>
        <p:xfrm>
          <a:off x="460096" y="3997587"/>
          <a:ext cx="5200650" cy="542608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20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userQuery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query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collection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"users"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where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"role"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"=="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roleFilter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usersList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getDocs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userQuery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doc.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1ebfe2e680_3_165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386" name="Google Shape;1386;g31ebfe2e680_3_165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7" name="Google Shape;1387;g31ebfe2e680_3_165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8" name="Google Shape;1388;g31ebfe2e680_3_165"/>
          <p:cNvSpPr txBox="1"/>
          <p:nvPr/>
        </p:nvSpPr>
        <p:spPr>
          <a:xfrm>
            <a:off x="384650" y="1001875"/>
            <a:ext cx="37248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4.2 Fetch Chat Messages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Retrieves chat messages between two users.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chemeClr val="dk1"/>
                </a:solidFill>
              </a:rPr>
              <a:t> via Firestore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Chat ID (generated by combining both user IDs).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List of messages in chronological order.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389" name="Google Shape;1389;g31ebfe2e680_3_165"/>
          <p:cNvGraphicFramePr/>
          <p:nvPr/>
        </p:nvGraphicFramePr>
        <p:xfrm>
          <a:off x="590700" y="3327950"/>
          <a:ext cx="4762500" cy="542608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476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chatRef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"chats"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chatId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messages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getDoc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chatRef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()?.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messages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||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[];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1ebfe2e680_3_157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395" name="Google Shape;1395;g31ebfe2e680_3_157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6" name="Google Shape;1396;g31ebfe2e680_3_157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7" name="Google Shape;1397;g31ebfe2e680_3_157"/>
          <p:cNvSpPr txBox="1"/>
          <p:nvPr/>
        </p:nvSpPr>
        <p:spPr>
          <a:xfrm>
            <a:off x="424948" y="679796"/>
            <a:ext cx="37248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4.3 Send Message API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Purpose:</a:t>
            </a:r>
            <a:r>
              <a:rPr lang="en" sz="1100" dirty="0">
                <a:solidFill>
                  <a:schemeClr val="dk1"/>
                </a:solidFill>
              </a:rPr>
              <a:t> Sends a message (text or image) to another user.</a:t>
            </a:r>
            <a:br>
              <a:rPr lang="en" sz="1100" dirty="0">
                <a:solidFill>
                  <a:schemeClr val="dk1"/>
                </a:solidFill>
              </a:rPr>
            </a:br>
            <a:r>
              <a:rPr lang="en" sz="1100" b="1" dirty="0">
                <a:solidFill>
                  <a:schemeClr val="dk1"/>
                </a:solidFill>
              </a:rPr>
              <a:t>Method:</a:t>
            </a:r>
            <a:r>
              <a:rPr lang="en" sz="1100" dirty="0">
                <a:solidFill>
                  <a:schemeClr val="dk1"/>
                </a:solidFill>
              </a:rPr>
              <a:t> </a:t>
            </a:r>
            <a:r>
              <a:rPr lang="en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lang="en" sz="1100" dirty="0">
                <a:solidFill>
                  <a:schemeClr val="dk1"/>
                </a:solidFill>
              </a:rPr>
              <a:t> via Firestore SDK.</a:t>
            </a:r>
            <a:br>
              <a:rPr lang="en" sz="1100" dirty="0">
                <a:solidFill>
                  <a:schemeClr val="dk1"/>
                </a:solidFill>
              </a:rPr>
            </a:br>
            <a:r>
              <a:rPr lang="en" sz="1100" b="1" dirty="0">
                <a:solidFill>
                  <a:schemeClr val="dk1"/>
                </a:solidFill>
              </a:rPr>
              <a:t>Process: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 dirty="0">
                <a:solidFill>
                  <a:schemeClr val="dk1"/>
                </a:solidFill>
              </a:rPr>
              <a:t>Input: Sender ID, receiver ID, message text or image URL, and timestamp.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 dirty="0">
                <a:solidFill>
                  <a:schemeClr val="dk1"/>
                </a:solidFill>
              </a:rPr>
              <a:t>Output: Message appended to the chat document in Firestore.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</a:rPr>
              <a:t>Key Code: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 dirty="0">
              <a:solidFill>
                <a:schemeClr val="dk1"/>
              </a:solidFill>
            </a:endParaRPr>
          </a:p>
        </p:txBody>
      </p:sp>
      <p:graphicFrame>
        <p:nvGraphicFramePr>
          <p:cNvPr id="1398" name="Google Shape;1398;g31ebfe2e680_3_157"/>
          <p:cNvGraphicFramePr/>
          <p:nvPr>
            <p:extLst>
              <p:ext uri="{D42A27DB-BD31-4B8C-83A1-F6EECF244321}">
                <p14:modId xmlns:p14="http://schemas.microsoft.com/office/powerpoint/2010/main" val="809122177"/>
              </p:ext>
            </p:extLst>
          </p:nvPr>
        </p:nvGraphicFramePr>
        <p:xfrm>
          <a:off x="450385" y="3399921"/>
          <a:ext cx="5086350" cy="1664272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508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8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messageData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senderId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currentUser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receiverId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otherUserId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message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newMessage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trim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imageUrl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timestamp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().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toISOString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"sent"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updateDoc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C3E88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"chats"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chatId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{ </a:t>
                      </a:r>
                      <a:r>
                        <a:rPr lang="en" sz="800" dirty="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messages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arrayUnion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 dirty="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messageData</a:t>
                      </a: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});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 dirty="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31ebfe2e680_3_149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404" name="Google Shape;1404;g31ebfe2e680_3_149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5" name="Google Shape;1405;g31ebfe2e680_3_149"/>
          <p:cNvSpPr txBox="1"/>
          <p:nvPr/>
        </p:nvSpPr>
        <p:spPr>
          <a:xfrm>
            <a:off x="315325" y="962325"/>
            <a:ext cx="782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6" name="Google Shape;1406;g31ebfe2e680_3_149"/>
          <p:cNvSpPr txBox="1"/>
          <p:nvPr/>
        </p:nvSpPr>
        <p:spPr>
          <a:xfrm>
            <a:off x="384650" y="1001875"/>
            <a:ext cx="37248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4.4 Upload Chat Image API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Uploads an image for a chat and generates a downloadable URL.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Method:</a:t>
            </a:r>
            <a:r>
              <a:rPr lang="en" sz="1100">
                <a:solidFill>
                  <a:schemeClr val="dk1"/>
                </a:solidFill>
              </a:rPr>
              <a:t> Indirectly through Firebase Storage SDK.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 b="1">
                <a:solidFill>
                  <a:schemeClr val="dk1"/>
                </a:solidFill>
              </a:rPr>
              <a:t>Process: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Input: Image file selected by the user.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Output: URL of the uploaded image.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Key Code: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graphicFrame>
        <p:nvGraphicFramePr>
          <p:cNvPr id="1407" name="Google Shape;1407;g31ebfe2e680_3_149"/>
          <p:cNvGraphicFramePr/>
          <p:nvPr/>
        </p:nvGraphicFramePr>
        <p:xfrm>
          <a:off x="465475" y="3283225"/>
          <a:ext cx="4733925" cy="682816"/>
        </p:xfrm>
        <a:graphic>
          <a:graphicData uri="http://schemas.openxmlformats.org/drawingml/2006/table">
            <a:tbl>
              <a:tblPr>
                <a:noFill/>
                <a:tableStyleId>{0DE354B3-57B7-4C40-A3AA-6115BF5F8AC0}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fileRef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storage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`chat-images/${chatId}/${file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}`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uploadBytes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fileRef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file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2AA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imageUrl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C792E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getDownloadURL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" sz="800">
                          <a:solidFill>
                            <a:srgbClr val="F07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fileRef</a:t>
                      </a: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EE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800">
                        <a:solidFill>
                          <a:srgbClr val="EE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01600" marR="101600" marT="63500" marB="63500">
                    <a:lnL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DBDB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3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Human Skin Disease Atopic Dermatitis by Slidesgo">
  <a:themeElements>
    <a:clrScheme name="Simple Light">
      <a:dk1>
        <a:srgbClr val="000000"/>
      </a:dk1>
      <a:lt1>
        <a:srgbClr val="FFD5CA"/>
      </a:lt1>
      <a:dk2>
        <a:srgbClr val="E9CFA0"/>
      </a:dk2>
      <a:lt2>
        <a:srgbClr val="FF7CB1"/>
      </a:lt2>
      <a:accent1>
        <a:srgbClr val="D14489"/>
      </a:accent1>
      <a:accent2>
        <a:srgbClr val="8B154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11167</Words>
  <Application>Microsoft Office PowerPoint</Application>
  <PresentationFormat>On-screen Show (16:9)</PresentationFormat>
  <Paragraphs>1471</Paragraphs>
  <Slides>115</Slides>
  <Notes>115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6" baseType="lpstr">
      <vt:lpstr>Courier New</vt:lpstr>
      <vt:lpstr>Raleway</vt:lpstr>
      <vt:lpstr>Roboto Mono</vt:lpstr>
      <vt:lpstr>Arial</vt:lpstr>
      <vt:lpstr>Calibri</vt:lpstr>
      <vt:lpstr>EB Garamond</vt:lpstr>
      <vt:lpstr>Roboto</vt:lpstr>
      <vt:lpstr>Cabin</vt:lpstr>
      <vt:lpstr>Caudex</vt:lpstr>
      <vt:lpstr>Times New Roman</vt:lpstr>
      <vt:lpstr>Human Skin Disease Atopic Dermatitis by Slidesgo</vt:lpstr>
      <vt:lpstr>SkinLens</vt:lpstr>
      <vt:lpstr>AGENDA </vt:lpstr>
      <vt:lpstr>Roles and Responsibilities </vt:lpstr>
      <vt:lpstr>Roles and Responsibilities </vt:lpstr>
      <vt:lpstr>IMPROVEMENTS </vt:lpstr>
      <vt:lpstr>WHAT PROBLEM ARE WE SOLVING?</vt:lpstr>
      <vt:lpstr>PROJECT DESCRIPTION</vt:lpstr>
      <vt:lpstr>PROJECT DESCRIPTION</vt:lpstr>
      <vt:lpstr>Team Working Agreement</vt:lpstr>
      <vt:lpstr>Team Working Agreement</vt:lpstr>
      <vt:lpstr>Project Schedule</vt:lpstr>
      <vt:lpstr>PATIENT PERSONA</vt:lpstr>
      <vt:lpstr>PARENT  PERSONA</vt:lpstr>
      <vt:lpstr>DOCTOR  PERSONA</vt:lpstr>
      <vt:lpstr>MVP (Minimum Viable Product)</vt:lpstr>
      <vt:lpstr>MVP (Minimum Viable Product)</vt:lpstr>
      <vt:lpstr>Project Design (Figma)</vt:lpstr>
      <vt:lpstr>Project Design (Figma)</vt:lpstr>
      <vt:lpstr>Project Design (Figma)</vt:lpstr>
      <vt:lpstr>Technologies</vt:lpstr>
      <vt:lpstr>REACT+VITE AND TAILWIND CSS</vt:lpstr>
      <vt:lpstr>FLASK</vt:lpstr>
      <vt:lpstr>FIREBASE INTEGRATION IN SKINLENS</vt:lpstr>
      <vt:lpstr>CORS</vt:lpstr>
      <vt:lpstr>CORS and Axios functioning</vt:lpstr>
      <vt:lpstr>FIREBASE INTEGRATION IN SKINLENS</vt:lpstr>
      <vt:lpstr>ALGORITHMS: </vt:lpstr>
      <vt:lpstr>System Architecture</vt:lpstr>
      <vt:lpstr>CNN Architecture:</vt:lpstr>
      <vt:lpstr>Model Structure</vt:lpstr>
      <vt:lpstr>Model Testing:</vt:lpstr>
      <vt:lpstr>Diagrams</vt:lpstr>
      <vt:lpstr>Architecture Diagram </vt:lpstr>
      <vt:lpstr>Context Diagram </vt:lpstr>
      <vt:lpstr>Sequence Diagram</vt:lpstr>
      <vt:lpstr>Sequence Diagram</vt:lpstr>
      <vt:lpstr>Sequence Diagram</vt:lpstr>
      <vt:lpstr>ER Diagram</vt:lpstr>
      <vt:lpstr>State Diagram</vt:lpstr>
      <vt:lpstr>Concept Diagram</vt:lpstr>
      <vt:lpstr>Class Diagram</vt:lpstr>
      <vt:lpstr>Sprint 2 Recap</vt:lpstr>
      <vt:lpstr>Sprint 1 Summary - BURNDOWN CHART</vt:lpstr>
      <vt:lpstr>Sprint 2 Summary - BURNDOWN CHART</vt:lpstr>
      <vt:lpstr>PRODUCT BACKLOG</vt:lpstr>
      <vt:lpstr>PRODUCT BACKLOG</vt:lpstr>
      <vt:lpstr>PRODUCT BACKLOG</vt:lpstr>
      <vt:lpstr>PRODUCT BACKLOG</vt:lpstr>
      <vt:lpstr>PRODUCT BACKLOG</vt:lpstr>
      <vt:lpstr>PRODUCT BACKLOG</vt:lpstr>
      <vt:lpstr>PRODUCT BACKLOG</vt:lpstr>
      <vt:lpstr>PRODUCT BACKLOG</vt:lpstr>
      <vt:lpstr>Technical User Stories </vt:lpstr>
      <vt:lpstr>Technical User Stories </vt:lpstr>
      <vt:lpstr>Sprint 3</vt:lpstr>
      <vt:lpstr>SPRINT 3 BACKLOG</vt:lpstr>
      <vt:lpstr>SPRINT 3 BACKLOG</vt:lpstr>
      <vt:lpstr>SPRINT 3 TEST CASES</vt:lpstr>
      <vt:lpstr>SPRINT 3 TEST CASES</vt:lpstr>
      <vt:lpstr>SPRINT 3 TEST CASES</vt:lpstr>
      <vt:lpstr>SPRINT 3 TEST CASES</vt:lpstr>
      <vt:lpstr>SPRINT 3 TEST CASES</vt:lpstr>
      <vt:lpstr>SPRINT 3 TEST CASES</vt:lpstr>
      <vt:lpstr>SPRINT 3 TEST CASES</vt:lpstr>
      <vt:lpstr>SPRINT 3 TEST CASES</vt:lpstr>
      <vt:lpstr>SPRINT 3 TEST CASES</vt:lpstr>
      <vt:lpstr>SPRINT 3 TEST CASES</vt:lpstr>
      <vt:lpstr>SPRINT 3 TEST CASES</vt:lpstr>
      <vt:lpstr>SPRINT 3 TEST CASES</vt:lpstr>
      <vt:lpstr>SPRINT 3 STORIES COMPLETED OR NOT </vt:lpstr>
      <vt:lpstr>SPRINT 3 STORIES COMPLETED OR NOT </vt:lpstr>
      <vt:lpstr>Sprint 3 METRICS - Team Velocity</vt:lpstr>
      <vt:lpstr>Sprint 3 METRICS - BURNDOWN CHART</vt:lpstr>
      <vt:lpstr>Sprint 3 METRICS - COMMITTED RATIO</vt:lpstr>
      <vt:lpstr>Sprint 3 Retrospective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Enhancement</vt:lpstr>
      <vt:lpstr>WIKI PAGE LINK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Zhuowen Yan</cp:lastModifiedBy>
  <cp:revision>1</cp:revision>
  <dcterms:modified xsi:type="dcterms:W3CDTF">2024-12-15T02:25:56Z</dcterms:modified>
</cp:coreProperties>
</file>